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430" r:id="rId3"/>
    <p:sldId id="313" r:id="rId4"/>
    <p:sldId id="315" r:id="rId5"/>
    <p:sldId id="316" r:id="rId6"/>
    <p:sldId id="317" r:id="rId7"/>
    <p:sldId id="318" r:id="rId8"/>
    <p:sldId id="314" r:id="rId9"/>
    <p:sldId id="319" r:id="rId10"/>
    <p:sldId id="308" r:id="rId11"/>
    <p:sldId id="321" r:id="rId12"/>
    <p:sldId id="309" r:id="rId13"/>
    <p:sldId id="322" r:id="rId14"/>
    <p:sldId id="320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428" r:id="rId25"/>
    <p:sldId id="333" r:id="rId26"/>
    <p:sldId id="339" r:id="rId27"/>
    <p:sldId id="343" r:id="rId28"/>
    <p:sldId id="344" r:id="rId29"/>
    <p:sldId id="345" r:id="rId30"/>
    <p:sldId id="346" r:id="rId31"/>
    <p:sldId id="347" r:id="rId32"/>
    <p:sldId id="348" r:id="rId33"/>
    <p:sldId id="429" r:id="rId34"/>
    <p:sldId id="431" r:id="rId35"/>
    <p:sldId id="349" r:id="rId36"/>
    <p:sldId id="350" r:id="rId37"/>
    <p:sldId id="433" r:id="rId38"/>
    <p:sldId id="434" r:id="rId39"/>
    <p:sldId id="435" r:id="rId40"/>
    <p:sldId id="436" r:id="rId41"/>
    <p:sldId id="440" r:id="rId42"/>
    <p:sldId id="437" r:id="rId43"/>
    <p:sldId id="438" r:id="rId44"/>
    <p:sldId id="381" r:id="rId45"/>
    <p:sldId id="382" r:id="rId46"/>
    <p:sldId id="383" r:id="rId47"/>
    <p:sldId id="384" r:id="rId48"/>
    <p:sldId id="385" r:id="rId49"/>
    <p:sldId id="386" r:id="rId50"/>
    <p:sldId id="388" r:id="rId51"/>
    <p:sldId id="389" r:id="rId52"/>
    <p:sldId id="390" r:id="rId53"/>
    <p:sldId id="391" r:id="rId54"/>
    <p:sldId id="392" r:id="rId55"/>
    <p:sldId id="397" r:id="rId56"/>
    <p:sldId id="439" r:id="rId57"/>
    <p:sldId id="399" r:id="rId58"/>
    <p:sldId id="441" r:id="rId59"/>
    <p:sldId id="442" r:id="rId60"/>
    <p:sldId id="443" r:id="rId61"/>
    <p:sldId id="444" r:id="rId62"/>
    <p:sldId id="445" r:id="rId6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52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4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hyperlink" Target="http://petitcolas.net/fabien/kerckhoffs/crypto_militaire_1.pdf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1010122"/>
          <p:cNvPicPr>
            <a:picLocks noChangeAspect="1" noChangeArrowheads="1"/>
          </p:cNvPicPr>
          <p:nvPr/>
        </p:nvPicPr>
        <p:blipFill rotWithShape="1">
          <a:blip r:embed="rId2" cstate="print"/>
          <a:srcRect t="8570" b="15930"/>
          <a:stretch/>
        </p:blipFill>
        <p:spPr bwMode="auto">
          <a:xfrm>
            <a:off x="0" y="0"/>
            <a:ext cx="9144000" cy="517781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5183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3050" y="1227852"/>
            <a:ext cx="3240496" cy="1323439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2:</a:t>
            </a:r>
          </a:p>
          <a:p>
            <a:pPr algn="ctr"/>
            <a:r>
              <a:rPr lang="en-US" sz="4000" b="1" dirty="0" smtClean="0">
                <a:solidFill>
                  <a:srgbClr val="EBF1DE"/>
                </a:solidFill>
              </a:rPr>
              <a:t>Cryptography</a:t>
            </a:r>
            <a:endParaRPr lang="en-US" sz="4000" b="1" dirty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52864"/>
            <a:ext cx="9160494" cy="6104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6897"/>
            <a:ext cx="8229600" cy="201222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How can someone </a:t>
            </a:r>
            <a:r>
              <a:rPr lang="en-US" sz="6000" b="1" i="1" dirty="0" smtClean="0">
                <a:solidFill>
                  <a:schemeClr val="bg1">
                    <a:lumMod val="85000"/>
                  </a:schemeClr>
                </a:solidFill>
              </a:rPr>
              <a:t>own</a:t>
            </a:r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 something made of bits? </a:t>
            </a:r>
            <a:endParaRPr lang="en-U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4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" y="90113"/>
            <a:ext cx="6165621" cy="4950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023" y="539205"/>
            <a:ext cx="3124583" cy="2870296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3600" dirty="0" smtClean="0"/>
              <a:t>How can someone </a:t>
            </a:r>
            <a:r>
              <a:rPr lang="en-US" sz="3600" b="1" i="1" dirty="0" smtClean="0"/>
              <a:t>own</a:t>
            </a:r>
            <a:r>
              <a:rPr lang="en-US" sz="3600" dirty="0" smtClean="0"/>
              <a:t> anything easily reproduced?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3918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2" y="0"/>
            <a:ext cx="3857625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83" y="0"/>
            <a:ext cx="3989917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4265" y="3727428"/>
            <a:ext cx="6556603" cy="1077218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Mechanized printing</a:t>
            </a:r>
          </a:p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Gutenberg movable type press: ~1450 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86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544848" cy="518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8647" y="242995"/>
            <a:ext cx="441535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Worshipful Company of Stationers and Newspaper </a:t>
            </a:r>
            <a:r>
              <a:rPr lang="en-US" sz="3200" dirty="0" smtClean="0"/>
              <a:t>Makers</a:t>
            </a:r>
          </a:p>
          <a:p>
            <a:r>
              <a:rPr lang="en-US" sz="3200" dirty="0" smtClean="0"/>
              <a:t>(“</a:t>
            </a:r>
            <a:r>
              <a:rPr lang="en-US" sz="3200" b="1" dirty="0" smtClean="0"/>
              <a:t>Stationer’s Company</a:t>
            </a:r>
            <a:r>
              <a:rPr lang="en-US" sz="3200" dirty="0" smtClean="0"/>
              <a:t>”)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033787" y="2516837"/>
            <a:ext cx="36530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London 1403</a:t>
            </a:r>
          </a:p>
          <a:p>
            <a:r>
              <a:rPr lang="en-US" sz="2800" dirty="0" smtClean="0"/>
              <a:t>Royal Charter 1557</a:t>
            </a:r>
          </a:p>
          <a:p>
            <a:r>
              <a:rPr lang="en-US" sz="2800" b="1" dirty="0" smtClean="0"/>
              <a:t>Monopoly on printing</a:t>
            </a:r>
          </a:p>
          <a:p>
            <a:r>
              <a:rPr lang="en-US" sz="2800" dirty="0" smtClean="0"/>
              <a:t>Responsibility to censor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54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52" r="19465" b="11291"/>
          <a:stretch/>
        </p:blipFill>
        <p:spPr>
          <a:xfrm>
            <a:off x="5580806" y="159857"/>
            <a:ext cx="2873948" cy="4702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83371" y="916076"/>
            <a:ext cx="47417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“An </a:t>
            </a:r>
            <a:r>
              <a:rPr lang="en-US" sz="2800" dirty="0"/>
              <a:t>Act for the Encouragement of Learning, by Vesting the Copies of Printed Books in the Authors or Purchasers of Copies, during the Times therein </a:t>
            </a:r>
            <a:r>
              <a:rPr lang="en-US" sz="2800" dirty="0" smtClean="0"/>
              <a:t>mentioned…”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36466" y="454411"/>
            <a:ext cx="296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Statute of Anne, 1710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3244" y="3751600"/>
            <a:ext cx="47799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Author has exclusive </a:t>
            </a:r>
            <a:r>
              <a:rPr lang="en-US" sz="2400" b="1" dirty="0" smtClean="0"/>
              <a:t>14-year </a:t>
            </a:r>
            <a:r>
              <a:rPr lang="en-US" sz="2400" dirty="0" smtClean="0"/>
              <a:t>right to copy work (living author can extend for another 14 years)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054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Copyright Law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1"/>
            <a:ext cx="4772717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1790: </a:t>
            </a:r>
            <a:r>
              <a:rPr lang="en-US" dirty="0" smtClean="0"/>
              <a:t>14 years (+ 14)</a:t>
            </a:r>
          </a:p>
          <a:p>
            <a:pPr marL="0" indent="0">
              <a:buNone/>
            </a:pPr>
            <a:r>
              <a:rPr lang="en-US" b="1" dirty="0" smtClean="0"/>
              <a:t>1831:</a:t>
            </a:r>
            <a:r>
              <a:rPr lang="en-US" dirty="0" smtClean="0"/>
              <a:t> 28 years (+ 14)</a:t>
            </a:r>
          </a:p>
          <a:p>
            <a:pPr marL="0" indent="0">
              <a:buNone/>
            </a:pPr>
            <a:r>
              <a:rPr lang="en-US" b="1" dirty="0" smtClean="0"/>
              <a:t>1976:</a:t>
            </a:r>
            <a:r>
              <a:rPr lang="en-US" dirty="0" smtClean="0"/>
              <a:t> life of author + 50 (75 for “corporate”)</a:t>
            </a:r>
          </a:p>
          <a:p>
            <a:pPr marL="0" indent="0">
              <a:buNone/>
            </a:pPr>
            <a:r>
              <a:rPr lang="en-US" b="1" dirty="0" smtClean="0"/>
              <a:t>1998:</a:t>
            </a:r>
            <a:r>
              <a:rPr lang="en-US" dirty="0" smtClean="0"/>
              <a:t> life of author + 70 (120 for “corporate”)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977900"/>
            <a:ext cx="3175000" cy="317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0250" y="4305598"/>
            <a:ext cx="1868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Created 1928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641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52864"/>
            <a:ext cx="9160494" cy="6104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8250"/>
            <a:ext cx="8229600" cy="2791111"/>
          </a:xfrm>
        </p:spPr>
        <p:txBody>
          <a:bodyPr>
            <a:normAutofit fontScale="90000"/>
          </a:bodyPr>
          <a:lstStyle/>
          <a:p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How can someone </a:t>
            </a:r>
            <a:r>
              <a:rPr lang="en-US" sz="6000" b="1" i="1" dirty="0" smtClean="0">
                <a:solidFill>
                  <a:schemeClr val="bg1">
                    <a:lumMod val="85000"/>
                  </a:schemeClr>
                </a:solidFill>
              </a:rPr>
              <a:t>own</a:t>
            </a:r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 something made of bits without an army helping? </a:t>
            </a:r>
            <a:endParaRPr lang="en-U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6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r="36682"/>
          <a:stretch/>
        </p:blipFill>
        <p:spPr bwMode="auto">
          <a:xfrm>
            <a:off x="0" y="-46058"/>
            <a:ext cx="9200028" cy="518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763" y="2037196"/>
            <a:ext cx="5110562" cy="857250"/>
          </a:xfrm>
        </p:spPr>
        <p:txBody>
          <a:bodyPr>
            <a:normAutofit fontScale="90000"/>
          </a:bodyPr>
          <a:lstStyle/>
          <a:p>
            <a:r>
              <a:rPr lang="en-US" sz="6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Cryptography</a:t>
            </a:r>
            <a:endParaRPr lang="en-US" sz="6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A55A-C007-3644-8C3B-354D3C05EA5B}" type="slidenum">
              <a:rPr lang="en-US"/>
              <a:pPr/>
              <a:t>17</a:t>
            </a:fld>
            <a:endParaRPr lang="en-US"/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9081"/>
            <a:ext cx="7772400" cy="857250"/>
          </a:xfrm>
        </p:spPr>
        <p:txBody>
          <a:bodyPr/>
          <a:lstStyle/>
          <a:p>
            <a:r>
              <a:rPr lang="en-US"/>
              <a:t>What is cryptology?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7781"/>
            <a:ext cx="7772400" cy="30861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Greek: </a:t>
            </a:r>
            <a:r>
              <a:rPr lang="el-GR" sz="2800" i="1" dirty="0">
                <a:latin typeface="Cambria"/>
                <a:cs typeface="Cambria"/>
              </a:rPr>
              <a:t>κρυπτ´</a:t>
            </a:r>
            <a:r>
              <a:rPr lang="el-GR" sz="2800" i="1" dirty="0" smtClean="0">
                <a:latin typeface="Cambria"/>
                <a:cs typeface="Cambria"/>
              </a:rPr>
              <a:t>oς</a:t>
            </a:r>
            <a:r>
              <a:rPr lang="en-US" sz="2800" i="1" dirty="0" smtClean="0">
                <a:latin typeface="Cambria"/>
                <a:cs typeface="Cambria"/>
              </a:rPr>
              <a:t> </a:t>
            </a:r>
            <a:r>
              <a:rPr lang="en-US" sz="2800" dirty="0" smtClean="0"/>
              <a:t>= “</a:t>
            </a:r>
            <a:r>
              <a:rPr lang="en-US" sz="2800" b="1" i="1" dirty="0" err="1" smtClean="0"/>
              <a:t>kryptos</a:t>
            </a:r>
            <a:r>
              <a:rPr lang="en-US" sz="2800" dirty="0" smtClean="0"/>
              <a:t>” </a:t>
            </a:r>
            <a:r>
              <a:rPr lang="en-US" sz="2800" dirty="0"/>
              <a:t>= </a:t>
            </a:r>
            <a:r>
              <a:rPr lang="en-US" sz="2800" dirty="0" smtClean="0"/>
              <a:t>hidden (secret)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Cryptography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secret </a:t>
            </a:r>
            <a:r>
              <a:rPr lang="en-US" sz="2800" dirty="0"/>
              <a:t>writing</a:t>
            </a:r>
          </a:p>
          <a:p>
            <a:pPr marL="0" indent="0">
              <a:buNone/>
            </a:pPr>
            <a:r>
              <a:rPr lang="en-US" sz="2800" b="1" dirty="0"/>
              <a:t>Cryptanalysis </a:t>
            </a:r>
            <a:r>
              <a:rPr lang="en-US" sz="2800" dirty="0"/>
              <a:t>– analyzing (breaking) secrets</a:t>
            </a:r>
          </a:p>
          <a:p>
            <a:pPr lvl="1">
              <a:buFontTx/>
              <a:buNone/>
            </a:pPr>
            <a:r>
              <a:rPr lang="en-US" sz="2400" i="1" dirty="0" smtClean="0"/>
              <a:t>Cryptanalysis</a:t>
            </a:r>
            <a:r>
              <a:rPr lang="en-US" sz="2400" dirty="0" smtClean="0"/>
              <a:t> </a:t>
            </a:r>
            <a:r>
              <a:rPr lang="en-US" sz="2400" dirty="0"/>
              <a:t>is what </a:t>
            </a:r>
            <a:r>
              <a:rPr lang="en-US" sz="2400" dirty="0" smtClean="0"/>
              <a:t>an attacker </a:t>
            </a:r>
            <a:r>
              <a:rPr lang="en-US" sz="2400" dirty="0"/>
              <a:t>does</a:t>
            </a:r>
          </a:p>
          <a:p>
            <a:pPr lvl="1">
              <a:buFontTx/>
              <a:buNone/>
            </a:pPr>
            <a:r>
              <a:rPr lang="en-US" sz="2400" i="1" dirty="0" smtClean="0"/>
              <a:t>Decryption</a:t>
            </a:r>
            <a:r>
              <a:rPr lang="en-US" sz="2400" dirty="0" smtClean="0"/>
              <a:t> </a:t>
            </a:r>
            <a:r>
              <a:rPr lang="en-US" sz="2400" dirty="0"/>
              <a:t>is what </a:t>
            </a:r>
            <a:r>
              <a:rPr lang="en-US" sz="2400" dirty="0" smtClean="0"/>
              <a:t>the intended </a:t>
            </a:r>
            <a:r>
              <a:rPr lang="en-US" sz="2400" dirty="0"/>
              <a:t>receiver </a:t>
            </a:r>
            <a:r>
              <a:rPr lang="en-US" sz="2400" dirty="0" smtClean="0"/>
              <a:t>does</a:t>
            </a:r>
          </a:p>
          <a:p>
            <a:pPr marL="0" indent="0">
              <a:buNone/>
            </a:pPr>
            <a:r>
              <a:rPr lang="en-US" sz="2800" b="1" dirty="0" smtClean="0"/>
              <a:t>Cryptosystems</a:t>
            </a:r>
            <a:r>
              <a:rPr lang="en-US" sz="2800" dirty="0" smtClean="0"/>
              <a:t> – systems that use secrets</a:t>
            </a:r>
          </a:p>
          <a:p>
            <a:pPr marL="0" indent="0">
              <a:buNone/>
            </a:pPr>
            <a:r>
              <a:rPr lang="en-US" sz="2800" b="1" dirty="0" smtClean="0"/>
              <a:t>Cryptology</a:t>
            </a:r>
            <a:r>
              <a:rPr lang="en-US" sz="2800" dirty="0" smtClean="0"/>
              <a:t> </a:t>
            </a:r>
            <a:r>
              <a:rPr lang="en-US" sz="2800" dirty="0"/>
              <a:t>– science of </a:t>
            </a:r>
            <a:r>
              <a:rPr lang="en-US" sz="2800" dirty="0" smtClean="0"/>
              <a:t>secrets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8A50-6382-ED43-8456-0A96935349BE}" type="slidenum">
              <a:rPr lang="en-US"/>
              <a:pPr/>
              <a:t>18</a:t>
            </a:fld>
            <a:endParaRPr lang="en-US"/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627" y="4100285"/>
            <a:ext cx="8552268" cy="870131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b="1" dirty="0" smtClean="0"/>
              <a:t>Security</a:t>
            </a:r>
            <a:r>
              <a:rPr lang="en-US" sz="2800" dirty="0" smtClean="0"/>
              <a:t> </a:t>
            </a:r>
            <a:r>
              <a:rPr lang="en-US" sz="2800" dirty="0"/>
              <a:t>is </a:t>
            </a:r>
            <a:r>
              <a:rPr lang="en-US" sz="2800" dirty="0" smtClean="0"/>
              <a:t>an engineering goal: it involves </a:t>
            </a:r>
            <a:r>
              <a:rPr lang="en-US" sz="2800" i="1" dirty="0" smtClean="0"/>
              <a:t>mathematics</a:t>
            </a:r>
            <a:r>
              <a:rPr lang="en-US" sz="2800" dirty="0" smtClean="0"/>
              <a:t>, but is mostly about </a:t>
            </a:r>
            <a:r>
              <a:rPr lang="en-US" sz="2800" i="1" dirty="0" smtClean="0"/>
              <a:t>real</a:t>
            </a:r>
            <a:r>
              <a:rPr lang="en-US" sz="2800" dirty="0" smtClean="0"/>
              <a:t> </a:t>
            </a:r>
            <a:r>
              <a:rPr lang="en-US" sz="2800" i="1" dirty="0" smtClean="0"/>
              <a:t>implementations</a:t>
            </a:r>
            <a:r>
              <a:rPr lang="en-US" sz="2800" dirty="0" smtClean="0"/>
              <a:t> and </a:t>
            </a:r>
            <a:r>
              <a:rPr lang="en-US" sz="2800" b="1" i="1" dirty="0" smtClean="0"/>
              <a:t>people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53" y="1070207"/>
            <a:ext cx="6655430" cy="29845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0598" y="140183"/>
            <a:ext cx="8116202" cy="8751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2800" b="1" dirty="0"/>
              <a:t>Cryptology</a:t>
            </a:r>
            <a:r>
              <a:rPr lang="en-US" sz="2800" dirty="0"/>
              <a:t> is a branch of </a:t>
            </a:r>
            <a:r>
              <a:rPr lang="en-US" sz="2800" i="1" dirty="0"/>
              <a:t>mathematics</a:t>
            </a:r>
            <a:r>
              <a:rPr lang="en-US" sz="2800" dirty="0"/>
              <a:t>: </a:t>
            </a:r>
            <a:endParaRPr lang="en-US" sz="2800" dirty="0" smtClean="0"/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800" dirty="0" smtClean="0"/>
              <a:t>about </a:t>
            </a:r>
            <a:r>
              <a:rPr lang="en-US" sz="2800" dirty="0"/>
              <a:t>abstract numbers and functions.</a:t>
            </a:r>
          </a:p>
        </p:txBody>
      </p:sp>
    </p:spTree>
    <p:extLst>
      <p:ext uri="{BB962C8B-B14F-4D97-AF65-F5344CB8AC3E}">
        <p14:creationId xmlns:p14="http://schemas.microsoft.com/office/powerpoint/2010/main" val="218079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Notion of </a:t>
            </a:r>
            <a:r>
              <a:rPr lang="en-US" b="1" dirty="0" smtClean="0"/>
              <a:t>ownership</a:t>
            </a:r>
            <a:r>
              <a:rPr lang="en-US" dirty="0" smtClean="0"/>
              <a:t> of non-physical good</a:t>
            </a:r>
          </a:p>
          <a:p>
            <a:r>
              <a:rPr lang="en-US" dirty="0" smtClean="0"/>
              <a:t>Conceptual </a:t>
            </a:r>
            <a:r>
              <a:rPr lang="en-US" dirty="0"/>
              <a:t>u</a:t>
            </a:r>
            <a:r>
              <a:rPr lang="en-US" dirty="0" smtClean="0"/>
              <a:t>nderstanding of </a:t>
            </a:r>
            <a:r>
              <a:rPr lang="en-US" b="1" dirty="0" smtClean="0"/>
              <a:t>key terms</a:t>
            </a:r>
            <a:r>
              <a:rPr lang="en-US" dirty="0" smtClean="0"/>
              <a:t> and </a:t>
            </a:r>
            <a:r>
              <a:rPr lang="en-US" b="1" dirty="0" smtClean="0"/>
              <a:t>principles</a:t>
            </a:r>
            <a:r>
              <a:rPr lang="en-US" dirty="0" smtClean="0"/>
              <a:t> in cryptography</a:t>
            </a:r>
          </a:p>
          <a:p>
            <a:pPr lvl="1"/>
            <a:r>
              <a:rPr lang="en-US" dirty="0" smtClean="0"/>
              <a:t>Cryptosystem</a:t>
            </a:r>
          </a:p>
          <a:p>
            <a:pPr lvl="1"/>
            <a:r>
              <a:rPr lang="en-US" dirty="0" smtClean="0"/>
              <a:t>Attacks</a:t>
            </a:r>
          </a:p>
          <a:p>
            <a:pPr lvl="1"/>
            <a:r>
              <a:rPr lang="en-US" dirty="0" smtClean="0"/>
              <a:t>Asymmetry</a:t>
            </a:r>
          </a:p>
          <a:p>
            <a:r>
              <a:rPr lang="en-US" dirty="0" smtClean="0"/>
              <a:t>Underlying foundation of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5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19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/>
              <a:t>Introductions</a:t>
            </a:r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46893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638981" name="AutoShape 5"/>
          <p:cNvCxnSpPr>
            <a:cxnSpLocks noChangeShapeType="1"/>
          </p:cNvCxnSpPr>
          <p:nvPr/>
        </p:nvCxnSpPr>
        <p:spPr bwMode="auto">
          <a:xfrm>
            <a:off x="3481388" y="1955670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799139" y="1553380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955670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180263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6840539" y="1955670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7" name="Text Box 11"/>
          <p:cNvSpPr txBox="1">
            <a:spLocks noChangeArrowheads="1"/>
          </p:cNvSpPr>
          <p:nvPr/>
        </p:nvSpPr>
        <p:spPr bwMode="auto">
          <a:xfrm>
            <a:off x="686438" y="3314876"/>
            <a:ext cx="6868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Alice</a:t>
            </a:r>
          </a:p>
        </p:txBody>
      </p:sp>
      <p:sp>
        <p:nvSpPr>
          <p:cNvPr id="638988" name="Text Box 12"/>
          <p:cNvSpPr txBox="1">
            <a:spLocks noChangeArrowheads="1"/>
          </p:cNvSpPr>
          <p:nvPr/>
        </p:nvSpPr>
        <p:spPr bwMode="auto">
          <a:xfrm>
            <a:off x="7507630" y="3337879"/>
            <a:ext cx="5941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Bob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6465" y="2298570"/>
            <a:ext cx="963276" cy="971550"/>
            <a:chOff x="496465" y="2957970"/>
            <a:chExt cx="1066800" cy="1295400"/>
          </a:xfrm>
        </p:grpSpPr>
        <p:sp>
          <p:nvSpPr>
            <p:cNvPr id="638989" name="AutoShape 13"/>
            <p:cNvSpPr>
              <a:spLocks noChangeArrowheads="1"/>
            </p:cNvSpPr>
            <p:nvPr/>
          </p:nvSpPr>
          <p:spPr bwMode="auto">
            <a:xfrm>
              <a:off x="496465" y="295797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1" name="Oval 15"/>
            <p:cNvSpPr>
              <a:spLocks noChangeArrowheads="1"/>
            </p:cNvSpPr>
            <p:nvPr/>
          </p:nvSpPr>
          <p:spPr bwMode="auto">
            <a:xfrm>
              <a:off x="725065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2" name="Oval 16"/>
            <p:cNvSpPr>
              <a:spLocks noChangeArrowheads="1"/>
            </p:cNvSpPr>
            <p:nvPr/>
          </p:nvSpPr>
          <p:spPr bwMode="auto">
            <a:xfrm>
              <a:off x="801265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3" name="Oval 17"/>
            <p:cNvSpPr>
              <a:spLocks noChangeArrowheads="1"/>
            </p:cNvSpPr>
            <p:nvPr/>
          </p:nvSpPr>
          <p:spPr bwMode="auto">
            <a:xfrm>
              <a:off x="1077490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4" name="Oval 18"/>
            <p:cNvSpPr>
              <a:spLocks noChangeArrowheads="1"/>
            </p:cNvSpPr>
            <p:nvPr/>
          </p:nvSpPr>
          <p:spPr bwMode="auto">
            <a:xfrm>
              <a:off x="1153690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10367" y="2376214"/>
            <a:ext cx="948696" cy="971550"/>
            <a:chOff x="7271320" y="3050330"/>
            <a:chExt cx="1066800" cy="1295400"/>
          </a:xfrm>
        </p:grpSpPr>
        <p:sp>
          <p:nvSpPr>
            <p:cNvPr id="638990" name="AutoShape 14"/>
            <p:cNvSpPr>
              <a:spLocks noChangeArrowheads="1"/>
            </p:cNvSpPr>
            <p:nvPr/>
          </p:nvSpPr>
          <p:spPr bwMode="auto">
            <a:xfrm>
              <a:off x="7271320" y="305033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5" name="Oval 19"/>
            <p:cNvSpPr>
              <a:spLocks noChangeArrowheads="1"/>
            </p:cNvSpPr>
            <p:nvPr/>
          </p:nvSpPr>
          <p:spPr bwMode="auto">
            <a:xfrm>
              <a:off x="75475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6" name="Oval 20"/>
            <p:cNvSpPr>
              <a:spLocks noChangeArrowheads="1"/>
            </p:cNvSpPr>
            <p:nvPr/>
          </p:nvSpPr>
          <p:spPr bwMode="auto">
            <a:xfrm>
              <a:off x="76237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7" name="Oval 21"/>
            <p:cNvSpPr>
              <a:spLocks noChangeArrowheads="1"/>
            </p:cNvSpPr>
            <p:nvPr/>
          </p:nvSpPr>
          <p:spPr bwMode="auto">
            <a:xfrm>
              <a:off x="78523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8" name="Oval 22"/>
            <p:cNvSpPr>
              <a:spLocks noChangeArrowheads="1"/>
            </p:cNvSpPr>
            <p:nvPr/>
          </p:nvSpPr>
          <p:spPr bwMode="auto">
            <a:xfrm>
              <a:off x="79285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638999" name="Group 23"/>
          <p:cNvGrpSpPr>
            <a:grpSpLocks/>
          </p:cNvGrpSpPr>
          <p:nvPr/>
        </p:nvGrpSpPr>
        <p:grpSpPr bwMode="auto">
          <a:xfrm>
            <a:off x="3542006" y="2847386"/>
            <a:ext cx="1776165" cy="1785939"/>
            <a:chOff x="2185" y="2112"/>
            <a:chExt cx="1293" cy="1500"/>
          </a:xfrm>
        </p:grpSpPr>
        <p:sp>
          <p:nvSpPr>
            <p:cNvPr id="639000" name="Oval 24"/>
            <p:cNvSpPr>
              <a:spLocks noChangeArrowheads="1"/>
            </p:cNvSpPr>
            <p:nvPr/>
          </p:nvSpPr>
          <p:spPr bwMode="auto">
            <a:xfrm>
              <a:off x="2304" y="2256"/>
              <a:ext cx="240" cy="3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1" name="Oval 25"/>
            <p:cNvSpPr>
              <a:spLocks noChangeArrowheads="1"/>
            </p:cNvSpPr>
            <p:nvPr/>
          </p:nvSpPr>
          <p:spPr bwMode="auto">
            <a:xfrm>
              <a:off x="3120" y="2304"/>
              <a:ext cx="240" cy="3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2" name="Text Box 26"/>
            <p:cNvSpPr txBox="1">
              <a:spLocks noChangeArrowheads="1"/>
            </p:cNvSpPr>
            <p:nvPr/>
          </p:nvSpPr>
          <p:spPr bwMode="auto">
            <a:xfrm>
              <a:off x="2185" y="3017"/>
              <a:ext cx="1293" cy="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8BB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Eve</a:t>
              </a:r>
            </a:p>
            <a:p>
              <a:pPr algn="ctr"/>
              <a:r>
                <a:rPr lang="en-US" sz="2000" dirty="0"/>
                <a:t>(</a:t>
              </a:r>
              <a:r>
                <a:rPr lang="en-US" sz="2000" b="1" i="1" dirty="0"/>
                <a:t>passive</a:t>
              </a:r>
              <a:r>
                <a:rPr lang="en-US" sz="2000" b="1" dirty="0"/>
                <a:t> attacker</a:t>
              </a:r>
              <a:r>
                <a:rPr lang="en-US" sz="2000" dirty="0"/>
                <a:t>)</a:t>
              </a:r>
            </a:p>
          </p:txBody>
        </p:sp>
        <p:sp>
          <p:nvSpPr>
            <p:cNvPr id="639003" name="AutoShape 27"/>
            <p:cNvSpPr>
              <a:spLocks noChangeArrowheads="1"/>
            </p:cNvSpPr>
            <p:nvPr/>
          </p:nvSpPr>
          <p:spPr bwMode="auto">
            <a:xfrm>
              <a:off x="2496" y="2112"/>
              <a:ext cx="672" cy="816"/>
            </a:xfrm>
            <a:prstGeom prst="smileyFace">
              <a:avLst>
                <a:gd name="adj" fmla="val 465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4" name="Oval 28"/>
            <p:cNvSpPr>
              <a:spLocks noChangeArrowheads="1"/>
            </p:cNvSpPr>
            <p:nvPr/>
          </p:nvSpPr>
          <p:spPr bwMode="auto">
            <a:xfrm>
              <a:off x="2670" y="2352"/>
              <a:ext cx="162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5" name="Oval 29"/>
            <p:cNvSpPr>
              <a:spLocks noChangeArrowheads="1"/>
            </p:cNvSpPr>
            <p:nvPr/>
          </p:nvSpPr>
          <p:spPr bwMode="auto">
            <a:xfrm>
              <a:off x="2718" y="2372"/>
              <a:ext cx="58" cy="48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6" name="Oval 30"/>
            <p:cNvSpPr>
              <a:spLocks noChangeArrowheads="1"/>
            </p:cNvSpPr>
            <p:nvPr/>
          </p:nvSpPr>
          <p:spPr bwMode="auto">
            <a:xfrm>
              <a:off x="2862" y="2352"/>
              <a:ext cx="162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7" name="Oval 31"/>
            <p:cNvSpPr>
              <a:spLocks noChangeArrowheads="1"/>
            </p:cNvSpPr>
            <p:nvPr/>
          </p:nvSpPr>
          <p:spPr bwMode="auto">
            <a:xfrm>
              <a:off x="2910" y="2372"/>
              <a:ext cx="58" cy="48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639008" name="Text Box 32"/>
          <p:cNvSpPr txBox="1">
            <a:spLocks noChangeArrowheads="1"/>
          </p:cNvSpPr>
          <p:nvPr/>
        </p:nvSpPr>
        <p:spPr bwMode="auto">
          <a:xfrm>
            <a:off x="3689023" y="2068437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</p:spTree>
    <p:extLst>
      <p:ext uri="{BB962C8B-B14F-4D97-AF65-F5344CB8AC3E}">
        <p14:creationId xmlns:p14="http://schemas.microsoft.com/office/powerpoint/2010/main" val="31288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20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Active Attacker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46893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799139" y="1553380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955670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180263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6840539" y="1955670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7" name="Text Box 11"/>
          <p:cNvSpPr txBox="1">
            <a:spLocks noChangeArrowheads="1"/>
          </p:cNvSpPr>
          <p:nvPr/>
        </p:nvSpPr>
        <p:spPr bwMode="auto">
          <a:xfrm>
            <a:off x="686438" y="3314876"/>
            <a:ext cx="6868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Alice</a:t>
            </a:r>
          </a:p>
        </p:txBody>
      </p:sp>
      <p:sp>
        <p:nvSpPr>
          <p:cNvPr id="638988" name="Text Box 12"/>
          <p:cNvSpPr txBox="1">
            <a:spLocks noChangeArrowheads="1"/>
          </p:cNvSpPr>
          <p:nvPr/>
        </p:nvSpPr>
        <p:spPr bwMode="auto">
          <a:xfrm>
            <a:off x="7507630" y="3337879"/>
            <a:ext cx="5941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Bob</a:t>
            </a:r>
          </a:p>
        </p:txBody>
      </p:sp>
      <p:sp>
        <p:nvSpPr>
          <p:cNvPr id="639008" name="Text Box 32"/>
          <p:cNvSpPr txBox="1">
            <a:spLocks noChangeArrowheads="1"/>
          </p:cNvSpPr>
          <p:nvPr/>
        </p:nvSpPr>
        <p:spPr bwMode="auto">
          <a:xfrm>
            <a:off x="3733598" y="1160965"/>
            <a:ext cx="15872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</a:t>
            </a:r>
            <a:r>
              <a:rPr lang="en-US" sz="1400" dirty="0" smtClean="0"/>
              <a:t>Channel (e.g., the Internet)</a:t>
            </a:r>
            <a:endParaRPr lang="en-US" sz="1400" dirty="0"/>
          </a:p>
        </p:txBody>
      </p:sp>
      <p:cxnSp>
        <p:nvCxnSpPr>
          <p:cNvPr id="5" name="Curved Connector 4"/>
          <p:cNvCxnSpPr>
            <a:stCxn id="638979" idx="3"/>
          </p:cNvCxnSpPr>
          <p:nvPr/>
        </p:nvCxnSpPr>
        <p:spPr>
          <a:xfrm>
            <a:off x="3481388" y="1955671"/>
            <a:ext cx="864860" cy="891716"/>
          </a:xfrm>
          <a:prstGeom prst="curvedConnector2">
            <a:avLst/>
          </a:prstGeom>
          <a:ln w="28575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639003" idx="0"/>
            <a:endCxn id="638980" idx="1"/>
          </p:cNvCxnSpPr>
          <p:nvPr/>
        </p:nvCxnSpPr>
        <p:spPr>
          <a:xfrm rot="5400000" flipH="1" flipV="1">
            <a:off x="4552224" y="1930672"/>
            <a:ext cx="891716" cy="941714"/>
          </a:xfrm>
          <a:prstGeom prst="curvedConnector2">
            <a:avLst/>
          </a:prstGeom>
          <a:ln w="28575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496465" y="2298570"/>
            <a:ext cx="963276" cy="971550"/>
            <a:chOff x="496465" y="2957970"/>
            <a:chExt cx="1066800" cy="1295400"/>
          </a:xfrm>
        </p:grpSpPr>
        <p:sp>
          <p:nvSpPr>
            <p:cNvPr id="41" name="AutoShape 13"/>
            <p:cNvSpPr>
              <a:spLocks noChangeArrowheads="1"/>
            </p:cNvSpPr>
            <p:nvPr/>
          </p:nvSpPr>
          <p:spPr bwMode="auto">
            <a:xfrm>
              <a:off x="496465" y="295797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2" name="Oval 15"/>
            <p:cNvSpPr>
              <a:spLocks noChangeArrowheads="1"/>
            </p:cNvSpPr>
            <p:nvPr/>
          </p:nvSpPr>
          <p:spPr bwMode="auto">
            <a:xfrm>
              <a:off x="725065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3" name="Oval 16"/>
            <p:cNvSpPr>
              <a:spLocks noChangeArrowheads="1"/>
            </p:cNvSpPr>
            <p:nvPr/>
          </p:nvSpPr>
          <p:spPr bwMode="auto">
            <a:xfrm>
              <a:off x="801265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4" name="Oval 17"/>
            <p:cNvSpPr>
              <a:spLocks noChangeArrowheads="1"/>
            </p:cNvSpPr>
            <p:nvPr/>
          </p:nvSpPr>
          <p:spPr bwMode="auto">
            <a:xfrm>
              <a:off x="1077490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5" name="Oval 18"/>
            <p:cNvSpPr>
              <a:spLocks noChangeArrowheads="1"/>
            </p:cNvSpPr>
            <p:nvPr/>
          </p:nvSpPr>
          <p:spPr bwMode="auto">
            <a:xfrm>
              <a:off x="1153690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10367" y="2376214"/>
            <a:ext cx="948696" cy="971550"/>
            <a:chOff x="7271320" y="3050330"/>
            <a:chExt cx="1066800" cy="1295400"/>
          </a:xfrm>
        </p:grpSpPr>
        <p:sp>
          <p:nvSpPr>
            <p:cNvPr id="47" name="AutoShape 14"/>
            <p:cNvSpPr>
              <a:spLocks noChangeArrowheads="1"/>
            </p:cNvSpPr>
            <p:nvPr/>
          </p:nvSpPr>
          <p:spPr bwMode="auto">
            <a:xfrm>
              <a:off x="7271320" y="305033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5475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9" name="Oval 20"/>
            <p:cNvSpPr>
              <a:spLocks noChangeArrowheads="1"/>
            </p:cNvSpPr>
            <p:nvPr/>
          </p:nvSpPr>
          <p:spPr bwMode="auto">
            <a:xfrm>
              <a:off x="76237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0" name="Oval 21"/>
            <p:cNvSpPr>
              <a:spLocks noChangeArrowheads="1"/>
            </p:cNvSpPr>
            <p:nvPr/>
          </p:nvSpPr>
          <p:spPr bwMode="auto">
            <a:xfrm>
              <a:off x="78523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79285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53" name="Oval 24"/>
          <p:cNvSpPr>
            <a:spLocks noChangeArrowheads="1"/>
          </p:cNvSpPr>
          <p:nvPr/>
        </p:nvSpPr>
        <p:spPr bwMode="auto">
          <a:xfrm>
            <a:off x="3705475" y="3018836"/>
            <a:ext cx="329683" cy="4000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4" name="Oval 25"/>
          <p:cNvSpPr>
            <a:spLocks noChangeArrowheads="1"/>
          </p:cNvSpPr>
          <p:nvPr/>
        </p:nvSpPr>
        <p:spPr bwMode="auto">
          <a:xfrm>
            <a:off x="4826396" y="2956924"/>
            <a:ext cx="329683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3477444" y="3924903"/>
            <a:ext cx="1908039" cy="70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Mallory</a:t>
            </a:r>
            <a:endParaRPr lang="en-US" sz="2000" dirty="0"/>
          </a:p>
          <a:p>
            <a:pPr algn="ctr"/>
            <a:r>
              <a:rPr lang="en-US" sz="2000" dirty="0" smtClean="0"/>
              <a:t>(</a:t>
            </a:r>
            <a:r>
              <a:rPr lang="en-US" sz="2000" b="1" i="1" dirty="0" smtClean="0"/>
              <a:t>active</a:t>
            </a:r>
            <a:r>
              <a:rPr lang="en-US" sz="2000" b="1" dirty="0" smtClean="0"/>
              <a:t> </a:t>
            </a:r>
            <a:r>
              <a:rPr lang="en-US" sz="2000" b="1" dirty="0"/>
              <a:t>attacker</a:t>
            </a:r>
            <a:r>
              <a:rPr lang="en-US" sz="2000" dirty="0"/>
              <a:t>)</a:t>
            </a:r>
          </a:p>
        </p:txBody>
      </p:sp>
      <p:sp>
        <p:nvSpPr>
          <p:cNvPr id="56" name="AutoShape 27"/>
          <p:cNvSpPr>
            <a:spLocks noChangeArrowheads="1"/>
          </p:cNvSpPr>
          <p:nvPr/>
        </p:nvSpPr>
        <p:spPr bwMode="auto">
          <a:xfrm>
            <a:off x="3969221" y="2847386"/>
            <a:ext cx="923112" cy="971551"/>
          </a:xfrm>
          <a:prstGeom prst="smileyFace">
            <a:avLst>
              <a:gd name="adj" fmla="val 4653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7" name="Oval 28"/>
          <p:cNvSpPr>
            <a:spLocks noChangeArrowheads="1"/>
          </p:cNvSpPr>
          <p:nvPr/>
        </p:nvSpPr>
        <p:spPr bwMode="auto">
          <a:xfrm>
            <a:off x="4208241" y="3133136"/>
            <a:ext cx="222536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8" name="Oval 29"/>
          <p:cNvSpPr>
            <a:spLocks noChangeArrowheads="1"/>
          </p:cNvSpPr>
          <p:nvPr/>
        </p:nvSpPr>
        <p:spPr bwMode="auto">
          <a:xfrm>
            <a:off x="4274177" y="3156949"/>
            <a:ext cx="79673" cy="571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4471987" y="3133136"/>
            <a:ext cx="222536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0" name="Oval 31"/>
          <p:cNvSpPr>
            <a:spLocks noChangeArrowheads="1"/>
          </p:cNvSpPr>
          <p:nvPr/>
        </p:nvSpPr>
        <p:spPr bwMode="auto">
          <a:xfrm>
            <a:off x="4537924" y="3156949"/>
            <a:ext cx="79673" cy="571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32743962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21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Message Cryptosystem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2664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676748" y="161366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45927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844925" y="1459279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609320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388073" y="1805651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3505201" y="1596750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832784" y="1805651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41" name="AutoShape 8"/>
          <p:cNvCxnSpPr>
            <a:cxnSpLocks noChangeShapeType="1"/>
          </p:cNvCxnSpPr>
          <p:nvPr/>
        </p:nvCxnSpPr>
        <p:spPr bwMode="auto">
          <a:xfrm>
            <a:off x="5136546" y="1974743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AutoShape 10"/>
          <p:cNvCxnSpPr>
            <a:cxnSpLocks noChangeShapeType="1"/>
          </p:cNvCxnSpPr>
          <p:nvPr/>
        </p:nvCxnSpPr>
        <p:spPr bwMode="auto">
          <a:xfrm>
            <a:off x="7048349" y="1962173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1394691" y="2376067"/>
            <a:ext cx="6491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functions: </a:t>
            </a:r>
            <a:r>
              <a:rPr lang="en-US" sz="3200" i="1" dirty="0" smtClean="0">
                <a:latin typeface="Cambria"/>
                <a:cs typeface="Cambria"/>
              </a:rPr>
              <a:t>E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m: </a:t>
            </a:r>
            <a:r>
              <a:rPr lang="en-US" sz="3200" dirty="0" smtClean="0">
                <a:latin typeface="Cambria"/>
                <a:cs typeface="Cambria"/>
              </a:rPr>
              <a:t>byte[])</a:t>
            </a:r>
            <a:r>
              <a:rPr lang="en-US" sz="3200" i="1" dirty="0" smtClean="0">
                <a:latin typeface="Cambria"/>
                <a:cs typeface="Cambria"/>
              </a:rPr>
              <a:t> </a:t>
            </a:r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>
                <a:latin typeface="Cambria"/>
                <a:cs typeface="Cambria"/>
                <a:sym typeface="Wingdings"/>
              </a:rPr>
              <a:t>]</a:t>
            </a:r>
            <a:r>
              <a:rPr lang="en-US" sz="3200" dirty="0" smtClean="0"/>
              <a:t> 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         and </a:t>
            </a:r>
            <a:r>
              <a:rPr lang="en-US" sz="3200" i="1" dirty="0" smtClean="0">
                <a:latin typeface="Cambria"/>
                <a:cs typeface="Cambria"/>
              </a:rPr>
              <a:t>D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c: </a:t>
            </a:r>
            <a:r>
              <a:rPr lang="en-US" sz="3200" dirty="0">
                <a:latin typeface="Cambria"/>
                <a:cs typeface="Cambria"/>
              </a:rPr>
              <a:t>byte[])</a:t>
            </a:r>
            <a:r>
              <a:rPr lang="en-US" sz="3200" i="1" dirty="0">
                <a:latin typeface="Cambria"/>
                <a:cs typeface="Cambria"/>
              </a:rPr>
              <a:t>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40" y="3463221"/>
            <a:ext cx="819617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Correctness</a:t>
            </a:r>
            <a:r>
              <a:rPr lang="en-US" sz="2400" dirty="0" smtClean="0"/>
              <a:t> property: for all possible messages 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/>
              <a:t>,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))</a:t>
            </a:r>
            <a:r>
              <a:rPr lang="en-US" sz="2400" i="1" dirty="0" smtClean="0">
                <a:latin typeface="Cambria"/>
                <a:cs typeface="Cambria"/>
              </a:rPr>
              <a:t> </a:t>
            </a:r>
            <a:r>
              <a:rPr lang="en-US" sz="2400" dirty="0" smtClean="0">
                <a:latin typeface="Cambria"/>
                <a:cs typeface="Cambria"/>
              </a:rPr>
              <a:t>=</a:t>
            </a:r>
            <a:r>
              <a:rPr lang="en-US" sz="2400" i="1" dirty="0" smtClean="0">
                <a:latin typeface="Cambria"/>
                <a:cs typeface="Cambria"/>
              </a:rPr>
              <a:t> m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498441" y="3999716"/>
            <a:ext cx="818836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Security</a:t>
            </a:r>
            <a:r>
              <a:rPr lang="en-US" sz="2400" dirty="0" smtClean="0"/>
              <a:t> property: given </a:t>
            </a:r>
            <a:r>
              <a:rPr lang="en-US" sz="2400" i="1" dirty="0" smtClean="0">
                <a:latin typeface="Cambria"/>
                <a:cs typeface="Cambria"/>
              </a:rPr>
              <a:t>c</a:t>
            </a:r>
            <a:r>
              <a:rPr lang="en-US" sz="2400" dirty="0"/>
              <a:t> </a:t>
            </a:r>
            <a:r>
              <a:rPr lang="en-US" sz="1600" b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</a:t>
            </a:r>
            <a:r>
              <a:rPr lang="en-US" sz="2400" dirty="0" smtClean="0"/>
              <a:t>, it is “hard” to learn </a:t>
            </a:r>
            <a:r>
              <a:rPr lang="en-US" sz="2400" i="1" dirty="0" smtClean="0"/>
              <a:t>anything interesting</a:t>
            </a:r>
            <a:r>
              <a:rPr lang="en-US" sz="2400" dirty="0" smtClean="0"/>
              <a:t> about </a:t>
            </a:r>
            <a:r>
              <a:rPr lang="en-US" sz="2400" i="1" dirty="0" smtClean="0">
                <a:latin typeface="Cambria"/>
                <a:cs typeface="Cambria"/>
              </a:rPr>
              <a:t>m.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614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03401" y="3861197"/>
            <a:ext cx="1039813" cy="152400"/>
          </a:xfrm>
          <a:custGeom>
            <a:avLst/>
            <a:gdLst>
              <a:gd name="T0" fmla="+- 0 5010 5010"/>
              <a:gd name="T1" fmla="*/ T0 w 2888"/>
              <a:gd name="T2" fmla="+- 0 14299 14299"/>
              <a:gd name="T3" fmla="*/ 14299 h 566"/>
              <a:gd name="T4" fmla="+- 0 5010 5010"/>
              <a:gd name="T5" fmla="*/ T4 w 2888"/>
              <a:gd name="T6" fmla="+- 0 14299 14299"/>
              <a:gd name="T7" fmla="*/ 14299 h 566"/>
              <a:gd name="T8" fmla="+- 0 7897 5010"/>
              <a:gd name="T9" fmla="*/ T8 w 2888"/>
              <a:gd name="T10" fmla="+- 0 14864 14299"/>
              <a:gd name="T11" fmla="*/ 14864 h 566"/>
              <a:gd name="T12" fmla="+- 0 7897 5010"/>
              <a:gd name="T13" fmla="*/ T12 w 2888"/>
              <a:gd name="T14" fmla="+- 0 14864 14299"/>
              <a:gd name="T15" fmla="*/ 14864 h 5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888" h="566" extrusionOk="0">
                <a:moveTo>
                  <a:pt x="0" y="0"/>
                </a:moveTo>
                <a:lnTo>
                  <a:pt x="0" y="0"/>
                </a:lnTo>
              </a:path>
              <a:path w="2888" h="566" extrusionOk="0">
                <a:moveTo>
                  <a:pt x="2887" y="565"/>
                </a:moveTo>
                <a:lnTo>
                  <a:pt x="2887" y="565"/>
                </a:ln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9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667625" y="2105025"/>
            <a:ext cx="647700" cy="63104"/>
          </a:xfrm>
          <a:custGeom>
            <a:avLst/>
            <a:gdLst>
              <a:gd name="T0" fmla="+- 0 23095 21298"/>
              <a:gd name="T1" fmla="*/ T0 w 1798"/>
              <a:gd name="T2" fmla="+- 0 7939 7798"/>
              <a:gd name="T3" fmla="*/ 7939 h 231"/>
              <a:gd name="T4" fmla="+- 0 23092 21298"/>
              <a:gd name="T5" fmla="*/ T4 w 1798"/>
              <a:gd name="T6" fmla="+- 0 7918 7798"/>
              <a:gd name="T7" fmla="*/ 7918 h 231"/>
              <a:gd name="T8" fmla="+- 0 23092 21298"/>
              <a:gd name="T9" fmla="*/ T8 w 1798"/>
              <a:gd name="T10" fmla="+- 0 7913 7798"/>
              <a:gd name="T11" fmla="*/ 7913 h 231"/>
              <a:gd name="T12" fmla="+- 0 23088 21298"/>
              <a:gd name="T13" fmla="*/ T12 w 1798"/>
              <a:gd name="T14" fmla="+- 0 7900 7798"/>
              <a:gd name="T15" fmla="*/ 7900 h 231"/>
              <a:gd name="T16" fmla="+- 0 23071 21298"/>
              <a:gd name="T17" fmla="*/ T16 w 1798"/>
              <a:gd name="T18" fmla="+- 0 7922 7798"/>
              <a:gd name="T19" fmla="*/ 7922 h 231"/>
              <a:gd name="T20" fmla="+- 0 23054 21298"/>
              <a:gd name="T21" fmla="*/ T20 w 1798"/>
              <a:gd name="T22" fmla="+- 0 7952 7798"/>
              <a:gd name="T23" fmla="*/ 7952 h 231"/>
              <a:gd name="T24" fmla="+- 0 23033 21298"/>
              <a:gd name="T25" fmla="*/ T24 w 1798"/>
              <a:gd name="T26" fmla="+- 0 7971 7798"/>
              <a:gd name="T27" fmla="*/ 7971 h 231"/>
              <a:gd name="T28" fmla="+- 0 22965 21298"/>
              <a:gd name="T29" fmla="*/ T28 w 1798"/>
              <a:gd name="T30" fmla="+- 0 8034 7798"/>
              <a:gd name="T31" fmla="*/ 8034 h 231"/>
              <a:gd name="T32" fmla="+- 0 22889 21298"/>
              <a:gd name="T33" fmla="*/ T32 w 1798"/>
              <a:gd name="T34" fmla="+- 0 8033 7798"/>
              <a:gd name="T35" fmla="*/ 8033 h 231"/>
              <a:gd name="T36" fmla="+- 0 22803 21298"/>
              <a:gd name="T37" fmla="*/ T36 w 1798"/>
              <a:gd name="T38" fmla="+- 0 8014 7798"/>
              <a:gd name="T39" fmla="*/ 8014 h 231"/>
              <a:gd name="T40" fmla="+- 0 22721 21298"/>
              <a:gd name="T41" fmla="*/ T40 w 1798"/>
              <a:gd name="T42" fmla="+- 0 7996 7798"/>
              <a:gd name="T43" fmla="*/ 7996 h 231"/>
              <a:gd name="T44" fmla="+- 0 22643 21298"/>
              <a:gd name="T45" fmla="*/ T44 w 1798"/>
              <a:gd name="T46" fmla="+- 0 7968 7798"/>
              <a:gd name="T47" fmla="*/ 7968 h 231"/>
              <a:gd name="T48" fmla="+- 0 22561 21298"/>
              <a:gd name="T49" fmla="*/ T48 w 1798"/>
              <a:gd name="T50" fmla="+- 0 7950 7798"/>
              <a:gd name="T51" fmla="*/ 7950 h 231"/>
              <a:gd name="T52" fmla="+- 0 22391 21298"/>
              <a:gd name="T53" fmla="*/ T52 w 1798"/>
              <a:gd name="T54" fmla="+- 0 7912 7798"/>
              <a:gd name="T55" fmla="*/ 7912 h 231"/>
              <a:gd name="T56" fmla="+- 0 22218 21298"/>
              <a:gd name="T57" fmla="*/ T56 w 1798"/>
              <a:gd name="T58" fmla="+- 0 7896 7798"/>
              <a:gd name="T59" fmla="*/ 7896 h 231"/>
              <a:gd name="T60" fmla="+- 0 22045 21298"/>
              <a:gd name="T61" fmla="*/ T60 w 1798"/>
              <a:gd name="T62" fmla="+- 0 7879 7798"/>
              <a:gd name="T63" fmla="*/ 7879 h 231"/>
              <a:gd name="T64" fmla="+- 0 21839 21298"/>
              <a:gd name="T65" fmla="*/ T64 w 1798"/>
              <a:gd name="T66" fmla="+- 0 7859 7798"/>
              <a:gd name="T67" fmla="*/ 7859 h 231"/>
              <a:gd name="T68" fmla="+- 0 21613 21298"/>
              <a:gd name="T69" fmla="*/ T68 w 1798"/>
              <a:gd name="T70" fmla="+- 0 7787 7798"/>
              <a:gd name="T71" fmla="*/ 7787 h 231"/>
              <a:gd name="T72" fmla="+- 0 21407 21298"/>
              <a:gd name="T73" fmla="*/ T72 w 1798"/>
              <a:gd name="T74" fmla="+- 0 7798 7798"/>
              <a:gd name="T75" fmla="*/ 7798 h 231"/>
              <a:gd name="T76" fmla="+- 0 21352 21298"/>
              <a:gd name="T77" fmla="*/ T76 w 1798"/>
              <a:gd name="T78" fmla="+- 0 7801 7798"/>
              <a:gd name="T79" fmla="*/ 7801 h 231"/>
              <a:gd name="T80" fmla="+- 0 21294 21298"/>
              <a:gd name="T81" fmla="*/ T80 w 1798"/>
              <a:gd name="T82" fmla="+- 0 7821 7798"/>
              <a:gd name="T83" fmla="*/ 7821 h 231"/>
              <a:gd name="T84" fmla="+- 0 21298 21298"/>
              <a:gd name="T85" fmla="*/ T84 w 1798"/>
              <a:gd name="T86" fmla="+- 0 7888 7798"/>
              <a:gd name="T87" fmla="*/ 7888 h 231"/>
              <a:gd name="T88" fmla="+- 0 21302 21298"/>
              <a:gd name="T89" fmla="*/ T88 w 1798"/>
              <a:gd name="T90" fmla="+- 0 7904 7798"/>
              <a:gd name="T91" fmla="*/ 7904 h 231"/>
              <a:gd name="T92" fmla="+- 0 21306 21298"/>
              <a:gd name="T93" fmla="*/ T92 w 1798"/>
              <a:gd name="T94" fmla="+- 0 7920 7798"/>
              <a:gd name="T95" fmla="*/ 7920 h 231"/>
              <a:gd name="T96" fmla="+- 0 21310 21298"/>
              <a:gd name="T97" fmla="*/ T96 w 1798"/>
              <a:gd name="T98" fmla="+- 0 7936 7798"/>
              <a:gd name="T99" fmla="*/ 7936 h 23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1798" h="231" extrusionOk="0">
                <a:moveTo>
                  <a:pt x="1797" y="141"/>
                </a:moveTo>
                <a:cubicBezTo>
                  <a:pt x="1794" y="120"/>
                  <a:pt x="1794" y="115"/>
                  <a:pt x="1790" y="102"/>
                </a:cubicBezTo>
                <a:cubicBezTo>
                  <a:pt x="1773" y="124"/>
                  <a:pt x="1756" y="154"/>
                  <a:pt x="1735" y="173"/>
                </a:cubicBezTo>
                <a:cubicBezTo>
                  <a:pt x="1667" y="236"/>
                  <a:pt x="1591" y="235"/>
                  <a:pt x="1505" y="216"/>
                </a:cubicBezTo>
                <a:cubicBezTo>
                  <a:pt x="1423" y="198"/>
                  <a:pt x="1345" y="170"/>
                  <a:pt x="1263" y="152"/>
                </a:cubicBezTo>
                <a:cubicBezTo>
                  <a:pt x="1093" y="114"/>
                  <a:pt x="920" y="98"/>
                  <a:pt x="747" y="81"/>
                </a:cubicBezTo>
                <a:cubicBezTo>
                  <a:pt x="541" y="61"/>
                  <a:pt x="315" y="-11"/>
                  <a:pt x="109" y="0"/>
                </a:cubicBezTo>
                <a:cubicBezTo>
                  <a:pt x="54" y="3"/>
                  <a:pt x="-4" y="23"/>
                  <a:pt x="0" y="90"/>
                </a:cubicBezTo>
                <a:cubicBezTo>
                  <a:pt x="4" y="106"/>
                  <a:pt x="8" y="122"/>
                  <a:pt x="12" y="13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93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63203" y="385196"/>
            <a:ext cx="32921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t </a:t>
            </a:r>
            <a:r>
              <a:rPr lang="en-US" sz="3200" b="1" dirty="0" smtClean="0"/>
              <a:t>is possible</a:t>
            </a:r>
            <a:r>
              <a:rPr lang="en-US" sz="3200" dirty="0" smtClean="0"/>
              <a:t> to state the security property precisely (and prove a cryptosystem satisfies it given hardness assumptions).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30" y="261506"/>
            <a:ext cx="5440999" cy="3622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22149" y="3940719"/>
            <a:ext cx="52295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/>
              <a:t>Shafi</a:t>
            </a:r>
            <a:r>
              <a:rPr lang="en-US" sz="2000" b="1" dirty="0" smtClean="0"/>
              <a:t> </a:t>
            </a:r>
            <a:r>
              <a:rPr lang="en-US" sz="2000" b="1" dirty="0" err="1"/>
              <a:t>Goldwasser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/>
              <a:t>Silvio </a:t>
            </a:r>
            <a:r>
              <a:rPr lang="en-US" sz="2000" b="1" dirty="0" err="1" smtClean="0"/>
              <a:t>Micali</a:t>
            </a:r>
            <a:endParaRPr lang="en-US" sz="2000" dirty="0"/>
          </a:p>
          <a:p>
            <a:pPr algn="ctr"/>
            <a:r>
              <a:rPr lang="en-US" sz="2000" dirty="0" smtClean="0"/>
              <a:t>2013 Turing Award Winners</a:t>
            </a:r>
          </a:p>
          <a:p>
            <a:pPr algn="ctr"/>
            <a:r>
              <a:rPr lang="en-US" sz="2000" dirty="0" smtClean="0"/>
              <a:t>(for doing this in the 1980s)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230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23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Message Cryptosystem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2664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676748" y="161366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45927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844925" y="1459279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609320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388073" y="1805651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3505201" y="1596750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832784" y="1805651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41" name="AutoShape 8"/>
          <p:cNvCxnSpPr>
            <a:cxnSpLocks noChangeShapeType="1"/>
          </p:cNvCxnSpPr>
          <p:nvPr/>
        </p:nvCxnSpPr>
        <p:spPr bwMode="auto">
          <a:xfrm>
            <a:off x="5136546" y="1974743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AutoShape 10"/>
          <p:cNvCxnSpPr>
            <a:cxnSpLocks noChangeShapeType="1"/>
          </p:cNvCxnSpPr>
          <p:nvPr/>
        </p:nvCxnSpPr>
        <p:spPr bwMode="auto">
          <a:xfrm>
            <a:off x="7048349" y="1962173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1394691" y="2376067"/>
            <a:ext cx="6491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functions: </a:t>
            </a:r>
            <a:r>
              <a:rPr lang="en-US" sz="3200" i="1" dirty="0" smtClean="0">
                <a:latin typeface="Cambria"/>
                <a:cs typeface="Cambria"/>
              </a:rPr>
              <a:t>E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m: </a:t>
            </a:r>
            <a:r>
              <a:rPr lang="en-US" sz="3200" dirty="0" smtClean="0">
                <a:latin typeface="Cambria"/>
                <a:cs typeface="Cambria"/>
              </a:rPr>
              <a:t>byte[])</a:t>
            </a:r>
            <a:r>
              <a:rPr lang="en-US" sz="3200" i="1" dirty="0" smtClean="0">
                <a:latin typeface="Cambria"/>
                <a:cs typeface="Cambria"/>
              </a:rPr>
              <a:t> </a:t>
            </a:r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>
                <a:latin typeface="Cambria"/>
                <a:cs typeface="Cambria"/>
                <a:sym typeface="Wingdings"/>
              </a:rPr>
              <a:t>]</a:t>
            </a:r>
            <a:r>
              <a:rPr lang="en-US" sz="3200" dirty="0" smtClean="0"/>
              <a:t> 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         and </a:t>
            </a:r>
            <a:r>
              <a:rPr lang="en-US" sz="3200" i="1" dirty="0" smtClean="0">
                <a:latin typeface="Cambria"/>
                <a:cs typeface="Cambria"/>
              </a:rPr>
              <a:t>D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c: </a:t>
            </a:r>
            <a:r>
              <a:rPr lang="en-US" sz="3200" dirty="0">
                <a:latin typeface="Cambria"/>
                <a:cs typeface="Cambria"/>
              </a:rPr>
              <a:t>byte[])</a:t>
            </a:r>
            <a:r>
              <a:rPr lang="en-US" sz="3200" i="1" dirty="0">
                <a:latin typeface="Cambria"/>
                <a:cs typeface="Cambria"/>
              </a:rPr>
              <a:t>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40" y="3463221"/>
            <a:ext cx="819617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Correctness</a:t>
            </a:r>
            <a:r>
              <a:rPr lang="en-US" sz="2400" dirty="0" smtClean="0"/>
              <a:t> property: for all possible messages 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/>
              <a:t>,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))</a:t>
            </a:r>
            <a:r>
              <a:rPr lang="en-US" sz="2400" i="1" dirty="0" smtClean="0">
                <a:latin typeface="Cambria"/>
                <a:cs typeface="Cambria"/>
              </a:rPr>
              <a:t> </a:t>
            </a:r>
            <a:r>
              <a:rPr lang="en-US" sz="2400" dirty="0" smtClean="0">
                <a:latin typeface="Cambria"/>
                <a:cs typeface="Cambria"/>
              </a:rPr>
              <a:t>=</a:t>
            </a:r>
            <a:r>
              <a:rPr lang="en-US" sz="2400" i="1" dirty="0" smtClean="0">
                <a:latin typeface="Cambria"/>
                <a:cs typeface="Cambria"/>
              </a:rPr>
              <a:t> m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498441" y="3999716"/>
            <a:ext cx="818836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Security</a:t>
            </a:r>
            <a:r>
              <a:rPr lang="en-US" sz="2400" dirty="0" smtClean="0"/>
              <a:t> property: given </a:t>
            </a:r>
            <a:r>
              <a:rPr lang="en-US" sz="2400" i="1" dirty="0" smtClean="0">
                <a:latin typeface="Cambria"/>
                <a:cs typeface="Cambria"/>
              </a:rPr>
              <a:t>c</a:t>
            </a:r>
            <a:r>
              <a:rPr lang="en-US" sz="2400" dirty="0"/>
              <a:t> </a:t>
            </a:r>
            <a:r>
              <a:rPr lang="en-US" sz="1600" b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</a:t>
            </a:r>
            <a:r>
              <a:rPr lang="en-US" sz="2400" dirty="0" smtClean="0"/>
              <a:t>, it is “hard” to learn </a:t>
            </a:r>
            <a:r>
              <a:rPr lang="en-US" sz="2400" i="1" dirty="0" smtClean="0"/>
              <a:t>anything interesting</a:t>
            </a:r>
            <a:r>
              <a:rPr lang="en-US" sz="2400" dirty="0" smtClean="0"/>
              <a:t> about </a:t>
            </a:r>
            <a:r>
              <a:rPr lang="en-US" sz="2400" i="1" dirty="0" smtClean="0">
                <a:latin typeface="Cambria"/>
                <a:cs typeface="Cambria"/>
              </a:rPr>
              <a:t>m.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614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03401" y="3861197"/>
            <a:ext cx="1039813" cy="152400"/>
          </a:xfrm>
          <a:custGeom>
            <a:avLst/>
            <a:gdLst>
              <a:gd name="T0" fmla="+- 0 5010 5010"/>
              <a:gd name="T1" fmla="*/ T0 w 2888"/>
              <a:gd name="T2" fmla="+- 0 14299 14299"/>
              <a:gd name="T3" fmla="*/ 14299 h 566"/>
              <a:gd name="T4" fmla="+- 0 5010 5010"/>
              <a:gd name="T5" fmla="*/ T4 w 2888"/>
              <a:gd name="T6" fmla="+- 0 14299 14299"/>
              <a:gd name="T7" fmla="*/ 14299 h 566"/>
              <a:gd name="T8" fmla="+- 0 7897 5010"/>
              <a:gd name="T9" fmla="*/ T8 w 2888"/>
              <a:gd name="T10" fmla="+- 0 14864 14299"/>
              <a:gd name="T11" fmla="*/ 14864 h 566"/>
              <a:gd name="T12" fmla="+- 0 7897 5010"/>
              <a:gd name="T13" fmla="*/ T12 w 2888"/>
              <a:gd name="T14" fmla="+- 0 14864 14299"/>
              <a:gd name="T15" fmla="*/ 14864 h 5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888" h="566" extrusionOk="0">
                <a:moveTo>
                  <a:pt x="0" y="0"/>
                </a:moveTo>
                <a:lnTo>
                  <a:pt x="0" y="0"/>
                </a:lnTo>
              </a:path>
              <a:path w="2888" h="566" extrusionOk="0">
                <a:moveTo>
                  <a:pt x="2887" y="565"/>
                </a:moveTo>
                <a:lnTo>
                  <a:pt x="2887" y="565"/>
                </a:ln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0535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149" y1="59161" x2="58298" y2="98913"/>
                        <a14:foregroundMark x1="34894" y1="1863" x2="52553" y2="44099"/>
                        <a14:foregroundMark x1="78723" y1="27640" x2="68511" y2="42857"/>
                        <a14:foregroundMark x1="77872" y1="32298" x2="72553" y2="38509"/>
                      </a14:backgroundRemoval>
                    </a14:imgEffect>
                  </a14:imgLayer>
                </a14:imgProps>
              </a:ext>
            </a:extLst>
          </a:blip>
          <a:srcRect r="7467"/>
          <a:stretch/>
        </p:blipFill>
        <p:spPr>
          <a:xfrm>
            <a:off x="6101355" y="205979"/>
            <a:ext cx="3042645" cy="45055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E85C-891D-B84C-A17E-65D2807CB1E6}" type="slidenum">
              <a:rPr lang="en-US"/>
              <a:pPr/>
              <a:t>24</a:t>
            </a:fld>
            <a:endParaRPr lang="en-US"/>
          </a:p>
        </p:txBody>
      </p:sp>
      <p:pic>
        <p:nvPicPr>
          <p:cNvPr id="10" name="Picture 9" descr="Screen Shot 2013-10-02 at 2.33.25 PM.png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"/>
          <a:stretch/>
        </p:blipFill>
        <p:spPr>
          <a:xfrm>
            <a:off x="328231" y="1063228"/>
            <a:ext cx="4620305" cy="3899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2.32.29 PM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" y="3522554"/>
            <a:ext cx="8677148" cy="83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6553201" y="2781244"/>
            <a:ext cx="1992853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Auguste</a:t>
            </a:r>
            <a:r>
              <a:rPr lang="en-US" dirty="0"/>
              <a:t> </a:t>
            </a:r>
            <a:r>
              <a:rPr lang="en-US" dirty="0" err="1"/>
              <a:t>Kerckhoffs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5979"/>
            <a:ext cx="6453891" cy="857250"/>
          </a:xfrm>
        </p:spPr>
        <p:txBody>
          <a:bodyPr/>
          <a:lstStyle/>
          <a:p>
            <a:r>
              <a:rPr lang="en-US" dirty="0" err="1" smtClean="0"/>
              <a:t>Kerckhoff’s</a:t>
            </a:r>
            <a:r>
              <a:rPr lang="en-US" dirty="0" smtClean="0"/>
              <a:t> </a:t>
            </a:r>
            <a:r>
              <a:rPr lang="en-US" dirty="0"/>
              <a:t>Principle</a:t>
            </a:r>
          </a:p>
        </p:txBody>
      </p:sp>
    </p:spTree>
    <p:extLst>
      <p:ext uri="{BB962C8B-B14F-4D97-AF65-F5344CB8AC3E}">
        <p14:creationId xmlns:p14="http://schemas.microsoft.com/office/powerpoint/2010/main" val="21470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E85C-891D-B84C-A17E-65D2807CB1E6}" type="slidenum">
              <a:rPr lang="en-US"/>
              <a:pPr/>
              <a:t>25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88092" y="1340325"/>
            <a:ext cx="4047835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buFontTx/>
              <a:buNone/>
            </a:pPr>
            <a:r>
              <a:rPr lang="en-US" sz="3200" dirty="0" smtClean="0"/>
              <a:t>“The </a:t>
            </a:r>
            <a:r>
              <a:rPr lang="en-US" sz="3200" dirty="0"/>
              <a:t>enemy knows the system being used</a:t>
            </a:r>
            <a:r>
              <a:rPr lang="en-US" sz="3200" dirty="0" smtClean="0"/>
              <a:t>.” </a:t>
            </a:r>
            <a:endParaRPr lang="en-US" sz="3200" dirty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sz="3200" dirty="0"/>
              <a:t>Claude Shannon, </a:t>
            </a:r>
            <a:endParaRPr lang="en-US" sz="3200" dirty="0" smtClean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sz="3200" i="1" dirty="0" smtClean="0"/>
              <a:t>Communication </a:t>
            </a:r>
            <a:r>
              <a:rPr lang="en-US" sz="3200" i="1" dirty="0"/>
              <a:t>Theory of Secrecy </a:t>
            </a:r>
            <a:r>
              <a:rPr lang="en-US" sz="3200" i="1" dirty="0" smtClean="0"/>
              <a:t>Systems</a:t>
            </a:r>
            <a:r>
              <a:rPr lang="en-US" sz="3200" dirty="0" smtClean="0"/>
              <a:t> (1949)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075"/>
            <a:ext cx="3733800" cy="51401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00840" y="3987836"/>
            <a:ext cx="25982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8100000" algn="tl" rotWithShape="0">
                    <a:srgbClr val="000000">
                      <a:alpha val="43000"/>
                    </a:srgbClr>
                  </a:outerShdw>
                </a:effectLst>
              </a:rPr>
              <a:t>Claude Shannon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81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8100000" algn="tl" rotWithShape="0">
                    <a:srgbClr val="000000">
                      <a:alpha val="43000"/>
                    </a:srgbClr>
                  </a:outerShdw>
                </a:effectLst>
              </a:rPr>
              <a:t>1916-2001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81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172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(Keyed) Symmetric Cryptosystem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09788" y="1205809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68938" y="1205809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>
            <a:off x="3481388" y="1548709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1398667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99139" y="1146418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>
            <a:off x="1593398" y="1548709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80263" y="1398667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>
            <a:off x="6840539" y="1548709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689023" y="1661475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4075555" y="2017578"/>
            <a:ext cx="773356" cy="528195"/>
          </a:xfrm>
          <a:prstGeom prst="downArrow">
            <a:avLst>
              <a:gd name="adj1" fmla="val 35071"/>
              <a:gd name="adj2" fmla="val 368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052063" y="267959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5411213" y="267959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18" name="AutoShape 5"/>
          <p:cNvCxnSpPr>
            <a:cxnSpLocks noChangeShapeType="1"/>
          </p:cNvCxnSpPr>
          <p:nvPr/>
        </p:nvCxnSpPr>
        <p:spPr bwMode="auto">
          <a:xfrm>
            <a:off x="3423663" y="3022496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399475" y="2872454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741414" y="2620205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21" name="AutoShape 8"/>
          <p:cNvCxnSpPr>
            <a:cxnSpLocks noChangeShapeType="1"/>
          </p:cNvCxnSpPr>
          <p:nvPr/>
        </p:nvCxnSpPr>
        <p:spPr bwMode="auto">
          <a:xfrm>
            <a:off x="1535673" y="3022496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7122538" y="2872454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>
            <a:off x="6782814" y="3022496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32"/>
          <p:cNvSpPr txBox="1">
            <a:spLocks noChangeArrowheads="1"/>
          </p:cNvSpPr>
          <p:nvPr/>
        </p:nvSpPr>
        <p:spPr bwMode="auto">
          <a:xfrm>
            <a:off x="3631298" y="3135262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2444455" y="3574922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6" name="AutoShape 8"/>
          <p:cNvCxnSpPr>
            <a:cxnSpLocks noChangeShapeType="1"/>
            <a:stCxn id="25" idx="0"/>
            <a:endCxn id="16" idx="2"/>
          </p:cNvCxnSpPr>
          <p:nvPr/>
        </p:nvCxnSpPr>
        <p:spPr bwMode="auto">
          <a:xfrm flipV="1">
            <a:off x="2732217" y="3365396"/>
            <a:ext cx="5646" cy="209526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5829582" y="3584458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30" name="AutoShape 8"/>
          <p:cNvCxnSpPr>
            <a:cxnSpLocks noChangeShapeType="1"/>
            <a:stCxn id="29" idx="0"/>
          </p:cNvCxnSpPr>
          <p:nvPr/>
        </p:nvCxnSpPr>
        <p:spPr bwMode="auto">
          <a:xfrm flipV="1">
            <a:off x="6117344" y="3374933"/>
            <a:ext cx="5647" cy="209525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457200" y="4019550"/>
            <a:ext cx="536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Only secret is the key</a:t>
            </a:r>
            <a:r>
              <a:rPr lang="en-US" sz="2400" dirty="0" smtClean="0"/>
              <a:t>, not the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/>
              <a:t> </a:t>
            </a:r>
            <a:r>
              <a:rPr lang="en-US" sz="2400" dirty="0" smtClean="0"/>
              <a:t>functions that now take key as input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553200" y="3774809"/>
            <a:ext cx="24384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Asymmetric crypto</a:t>
            </a:r>
            <a:r>
              <a:rPr lang="en-US" dirty="0" smtClean="0"/>
              <a:t>:</a:t>
            </a:r>
          </a:p>
          <a:p>
            <a:r>
              <a:rPr lang="en-US" dirty="0" smtClean="0"/>
              <a:t>different keys for </a:t>
            </a:r>
            <a:r>
              <a:rPr lang="en-US" i="1" dirty="0" smtClean="0">
                <a:latin typeface="Cambria"/>
                <a:cs typeface="Cambria"/>
              </a:rPr>
              <a:t>E</a:t>
            </a:r>
            <a:r>
              <a:rPr lang="en-US" dirty="0" smtClean="0"/>
              <a:t> and </a:t>
            </a:r>
            <a:r>
              <a:rPr lang="en-US" i="1" dirty="0" smtClean="0">
                <a:latin typeface="Cambria"/>
                <a:cs typeface="Cambria"/>
              </a:rPr>
              <a:t>D</a:t>
            </a:r>
            <a:r>
              <a:rPr lang="en-US" dirty="0" smtClean="0"/>
              <a:t>, so you can reveal </a:t>
            </a:r>
            <a:r>
              <a:rPr lang="en-US" i="1" dirty="0" smtClean="0">
                <a:latin typeface="Cambria"/>
                <a:cs typeface="Cambria"/>
              </a:rPr>
              <a:t>E</a:t>
            </a:r>
            <a:r>
              <a:rPr lang="en-US" dirty="0" smtClean="0"/>
              <a:t> without revealing </a:t>
            </a:r>
            <a:r>
              <a:rPr lang="en-US" i="1" dirty="0" smtClean="0">
                <a:latin typeface="Cambria"/>
                <a:cs typeface="Cambria"/>
              </a:rPr>
              <a:t>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7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/>
      <p:bldP spid="20" grpId="0"/>
      <p:bldP spid="22" grpId="0"/>
      <p:bldP spid="24" grpId="0"/>
      <p:bldP spid="25" grpId="0"/>
      <p:bldP spid="29" grpId="0"/>
      <p:bldP spid="31" grpId="0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544" r="152" b="4648"/>
          <a:stretch/>
        </p:blipFill>
        <p:spPr>
          <a:xfrm>
            <a:off x="-1" y="8246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787" y="2055981"/>
            <a:ext cx="6441006" cy="857250"/>
          </a:xfrm>
          <a:solidFill>
            <a:schemeClr val="bg1">
              <a:alpha val="54000"/>
            </a:schemeClr>
          </a:solidFill>
        </p:spPr>
        <p:txBody>
          <a:bodyPr/>
          <a:lstStyle/>
          <a:p>
            <a:r>
              <a:rPr lang="en-US" dirty="0" smtClean="0"/>
              <a:t>Jefferson’s Wheel Cipher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934202" cy="857250"/>
          </a:xfrm>
        </p:spPr>
        <p:txBody>
          <a:bodyPr/>
          <a:lstStyle/>
          <a:p>
            <a:r>
              <a:rPr lang="en-US" dirty="0" smtClean="0"/>
              <a:t>Jefferson’s Wheel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833259" cy="3394472"/>
          </a:xfrm>
        </p:spPr>
        <p:txBody>
          <a:bodyPr>
            <a:noAutofit/>
          </a:bodyPr>
          <a:lstStyle/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26 wheels</a:t>
            </a:r>
            <a:r>
              <a:rPr lang="en-US" sz="2800" dirty="0" smtClean="0"/>
              <a:t> arranged in a </a:t>
            </a:r>
            <a:r>
              <a:rPr lang="en-US" sz="2800" b="1" dirty="0" smtClean="0">
                <a:solidFill>
                  <a:srgbClr val="FF0000"/>
                </a:solidFill>
              </a:rPr>
              <a:t>secret order</a:t>
            </a:r>
            <a:r>
              <a:rPr lang="en-US" sz="2800" dirty="0" smtClean="0"/>
              <a:t> on a spindle, each wheel has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randomly-permutated alphabet</a:t>
            </a:r>
            <a:r>
              <a:rPr lang="en-US" sz="2800" dirty="0" smtClean="0"/>
              <a:t> around rim</a:t>
            </a:r>
          </a:p>
          <a:p>
            <a:pPr marL="288925" indent="-288925">
              <a:lnSpc>
                <a:spcPct val="90000"/>
              </a:lnSpc>
              <a:buNone/>
            </a:pPr>
            <a:endParaRPr lang="en-US" sz="1400" b="1" dirty="0" smtClean="0"/>
          </a:p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Encrypt:</a:t>
            </a:r>
            <a:r>
              <a:rPr lang="en-US" sz="2800" dirty="0" smtClean="0"/>
              <a:t> turn wheels to display plaintext, then pick a </a:t>
            </a:r>
            <a:r>
              <a:rPr lang="en-US" sz="2800" b="1" dirty="0" smtClean="0">
                <a:solidFill>
                  <a:srgbClr val="953735"/>
                </a:solidFill>
              </a:rPr>
              <a:t>“random” </a:t>
            </a:r>
            <a:r>
              <a:rPr lang="en-US" sz="2800" dirty="0" smtClean="0"/>
              <a:t>row as ciphertext</a:t>
            </a:r>
          </a:p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Decrypt:</a:t>
            </a:r>
            <a:r>
              <a:rPr lang="en-US" sz="2800" dirty="0" smtClean="0"/>
              <a:t> arrange wheels in same (secret) order, line up ciphertext, look for plaintext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02396" y="1799278"/>
            <a:ext cx="5001212" cy="16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72" y="205979"/>
            <a:ext cx="4601896" cy="3818114"/>
          </a:xfrm>
        </p:spPr>
        <p:txBody>
          <a:bodyPr/>
          <a:lstStyle/>
          <a:p>
            <a:r>
              <a:rPr lang="en-US" dirty="0" smtClean="0"/>
              <a:t>Comments about </a:t>
            </a:r>
            <a:br>
              <a:rPr lang="en-US" dirty="0" smtClean="0"/>
            </a:br>
            <a:r>
              <a:rPr lang="en-US" dirty="0" smtClean="0"/>
              <a:t>“Magic of Mining”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Screen Shot 2015-01-13 at 7.3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55" y="205979"/>
            <a:ext cx="3729145" cy="443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367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149" y1="59161" x2="58298" y2="98913"/>
                        <a14:foregroundMark x1="34894" y1="1863" x2="52553" y2="44099"/>
                        <a14:foregroundMark x1="78723" y1="27640" x2="68511" y2="42857"/>
                        <a14:foregroundMark x1="77872" y1="32298" x2="72553" y2="38509"/>
                      </a14:backgroundRemoval>
                    </a14:imgEffect>
                  </a14:imgLayer>
                </a14:imgProps>
              </a:ext>
            </a:extLst>
          </a:blip>
          <a:srcRect r="7467"/>
          <a:stretch/>
        </p:blipFill>
        <p:spPr>
          <a:xfrm>
            <a:off x="5183903" y="0"/>
            <a:ext cx="3960098" cy="58640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049" b="1105"/>
          <a:stretch/>
        </p:blipFill>
        <p:spPr>
          <a:xfrm>
            <a:off x="-1" y="0"/>
            <a:ext cx="5183903" cy="58640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06575" y="4334018"/>
            <a:ext cx="3509817" cy="461665"/>
          </a:xfrm>
          <a:prstGeom prst="rect">
            <a:avLst/>
          </a:prstGeom>
          <a:solidFill>
            <a:schemeClr val="accent6">
              <a:lumMod val="50000"/>
              <a:alpha val="7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Auguste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Kerckhoffs</a:t>
            </a:r>
            <a:r>
              <a:rPr lang="en-US" sz="2400" dirty="0" smtClean="0">
                <a:solidFill>
                  <a:schemeClr val="bg1"/>
                </a:solidFill>
              </a:rPr>
              <a:t> (1883)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431" y="4356317"/>
            <a:ext cx="3509817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7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Thomas Jefferson (1790s)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612241" y="692671"/>
            <a:ext cx="2366925" cy="1863617"/>
          </a:xfrm>
          <a:solidFill>
            <a:schemeClr val="tx1">
              <a:alpha val="53000"/>
            </a:schemeClr>
          </a:solidFill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EBF1DE"/>
                </a:solidFill>
              </a:rPr>
              <a:t>Should it be “TJ’s Principle”?</a:t>
            </a:r>
            <a:endParaRPr lang="en-US" sz="3600" dirty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33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5467" y="76200"/>
            <a:ext cx="4944533" cy="41549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i="1" dirty="0"/>
              <a:t>on the periphery of each, and between the black lines, put all the letters of the alphabet, not in their established order, but jumbled, &amp; without order, so that no two shall be alike</a:t>
            </a:r>
            <a:r>
              <a:rPr lang="en-US" sz="2400" i="1" dirty="0" smtClean="0"/>
              <a:t>.  </a:t>
            </a:r>
            <a:r>
              <a:rPr lang="en-US" sz="2400" b="1" i="1" dirty="0" smtClean="0"/>
              <a:t>now </a:t>
            </a:r>
            <a:r>
              <a:rPr lang="en-US" sz="2400" b="1" i="1" dirty="0"/>
              <a:t>string them in their numerical order</a:t>
            </a:r>
            <a:r>
              <a:rPr lang="en-US" sz="2400" i="1" dirty="0"/>
              <a:t> on an iron axis, one </a:t>
            </a:r>
            <a:r>
              <a:rPr lang="en-US" sz="2400" i="1" dirty="0">
                <a:solidFill>
                  <a:schemeClr val="tx1"/>
                </a:solidFill>
              </a:rPr>
              <a:t>end of which has a head, and the </a:t>
            </a:r>
            <a:r>
              <a:rPr lang="en-US" sz="2400" i="1" dirty="0"/>
              <a:t>other a nut and screw; the use of which is to hold them firm in any given position when you </a:t>
            </a:r>
            <a:r>
              <a:rPr lang="en-US" sz="2400" i="1" dirty="0" smtClean="0"/>
              <a:t>choose </a:t>
            </a:r>
            <a:r>
              <a:rPr lang="en-US" sz="2400" i="1" dirty="0"/>
              <a:t>it.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7823" y="4222892"/>
            <a:ext cx="6824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Jefferson’s description of wheel cipher (1802)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544" r="152" b="4648"/>
          <a:stretch/>
        </p:blipFill>
        <p:spPr>
          <a:xfrm>
            <a:off x="4927599" y="757249"/>
            <a:ext cx="4111413" cy="231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39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Space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00991"/>
            <a:ext cx="8229600" cy="5316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Key space: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i="1" dirty="0" smtClean="0"/>
              <a:t>	</a:t>
            </a:r>
            <a:r>
              <a:rPr lang="en-US" dirty="0" smtClean="0"/>
              <a:t>=</a:t>
            </a:r>
            <a:r>
              <a:rPr lang="en-US" i="1" dirty="0" smtClean="0"/>
              <a:t> </a:t>
            </a:r>
            <a:r>
              <a:rPr lang="en-US" dirty="0" smtClean="0"/>
              <a:t>set of possible keys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3296" y="1645253"/>
            <a:ext cx="6606496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Key is </a:t>
            </a:r>
            <a:r>
              <a:rPr lang="en-US" sz="3600" b="1" dirty="0" smtClean="0"/>
              <a:t>order of wheels</a:t>
            </a:r>
            <a:r>
              <a:rPr lang="en-US" sz="3600" dirty="0" smtClean="0"/>
              <a:t> on spindle:</a:t>
            </a:r>
          </a:p>
          <a:p>
            <a:r>
              <a:rPr lang="en-US" sz="3600" dirty="0" smtClean="0"/>
              <a:t>	</a:t>
            </a:r>
            <a:r>
              <a:rPr lang="en-US" sz="3600" dirty="0" smtClean="0">
                <a:latin typeface="Cambria Math"/>
                <a:cs typeface="Cambria Math"/>
              </a:rPr>
              <a:t>|</a:t>
            </a:r>
            <a:r>
              <a:rPr lang="en-US" sz="3600" i="1" dirty="0" smtClean="0">
                <a:latin typeface="Cambria Math"/>
                <a:cs typeface="Cambria Math"/>
              </a:rPr>
              <a:t>K </a:t>
            </a:r>
            <a:r>
              <a:rPr lang="en-US" sz="3600" dirty="0" smtClean="0">
                <a:latin typeface="Cambria Math"/>
                <a:cs typeface="Cambria Math"/>
              </a:rPr>
              <a:t>| =  26 × 25 × … × 1 &gt; 10</a:t>
            </a:r>
            <a:r>
              <a:rPr lang="en-US" sz="3600" baseline="30000" dirty="0" smtClean="0">
                <a:latin typeface="Cambria Math"/>
                <a:cs typeface="Cambria Math"/>
              </a:rPr>
              <a:t>26</a:t>
            </a:r>
            <a:r>
              <a:rPr lang="en-US" sz="3600" dirty="0" smtClean="0">
                <a:latin typeface="Cambria Math"/>
                <a:cs typeface="Cambria Math"/>
              </a:rPr>
              <a:t>  </a:t>
            </a:r>
            <a:endParaRPr lang="en-US" sz="36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2456" y="2954957"/>
            <a:ext cx="7053321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Key is </a:t>
            </a:r>
            <a:r>
              <a:rPr lang="en-US" sz="3600" b="1" dirty="0" smtClean="0"/>
              <a:t>jumbling of letters on wheels</a:t>
            </a:r>
            <a:r>
              <a:rPr lang="en-US" sz="3600" dirty="0" smtClean="0"/>
              <a:t>:</a:t>
            </a:r>
          </a:p>
          <a:p>
            <a:r>
              <a:rPr lang="en-US" sz="3600" dirty="0" smtClean="0">
                <a:latin typeface="Cambria Math"/>
                <a:cs typeface="Cambria Math"/>
              </a:rPr>
              <a:t>|</a:t>
            </a:r>
            <a:r>
              <a:rPr lang="en-US" sz="3600" i="1" dirty="0" smtClean="0">
                <a:latin typeface="Cambria Math"/>
                <a:cs typeface="Cambria Math"/>
              </a:rPr>
              <a:t>K</a:t>
            </a:r>
            <a:r>
              <a:rPr lang="en-US" sz="3600" dirty="0" smtClean="0">
                <a:latin typeface="Cambria Math"/>
                <a:cs typeface="Cambria Math"/>
              </a:rPr>
              <a:t> | = (26 × 25 × … × 1)</a:t>
            </a:r>
            <a:r>
              <a:rPr lang="en-US" sz="3600" baseline="30000" dirty="0" smtClean="0">
                <a:latin typeface="Cambria Math"/>
                <a:cs typeface="Cambria Math"/>
              </a:rPr>
              <a:t>26 </a:t>
            </a:r>
            <a:r>
              <a:rPr lang="en-US" sz="3600" dirty="0" smtClean="0">
                <a:latin typeface="Cambria Math"/>
                <a:cs typeface="Cambria Math"/>
              </a:rPr>
              <a:t>&gt; 10</a:t>
            </a:r>
            <a:r>
              <a:rPr lang="en-US" sz="3600" baseline="30000" dirty="0" smtClean="0">
                <a:latin typeface="Cambria Math"/>
                <a:cs typeface="Cambria Math"/>
              </a:rPr>
              <a:t>691</a:t>
            </a:r>
            <a:r>
              <a:rPr lang="en-US" sz="3600" dirty="0" smtClean="0">
                <a:latin typeface="Cambria Math"/>
                <a:cs typeface="Cambria Math"/>
              </a:rPr>
              <a:t>    </a:t>
            </a:r>
            <a:endParaRPr lang="en-US" sz="3600" dirty="0">
              <a:latin typeface="Cambria Math"/>
              <a:cs typeface="Cambria Math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2954957"/>
            <a:ext cx="1276096" cy="15219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79" y="1632240"/>
            <a:ext cx="895350" cy="1226820"/>
          </a:xfrm>
          <a:prstGeom prst="rect">
            <a:avLst/>
          </a:prstGeom>
        </p:spPr>
      </p:pic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89313" y="3706416"/>
            <a:ext cx="11112" cy="9525"/>
          </a:xfrm>
          <a:custGeom>
            <a:avLst/>
            <a:gdLst>
              <a:gd name="T0" fmla="+- 0 9416 9416"/>
              <a:gd name="T1" fmla="*/ T0 w 30"/>
              <a:gd name="T2" fmla="+- 0 13728 13728"/>
              <a:gd name="T3" fmla="*/ 13728 h 34"/>
              <a:gd name="T4" fmla="+- 0 9429 9416"/>
              <a:gd name="T5" fmla="*/ T4 w 30"/>
              <a:gd name="T6" fmla="+- 0 13747 13728"/>
              <a:gd name="T7" fmla="*/ 13747 h 34"/>
              <a:gd name="T8" fmla="+- 0 9432 9416"/>
              <a:gd name="T9" fmla="*/ T8 w 30"/>
              <a:gd name="T10" fmla="+- 0 13753 13728"/>
              <a:gd name="T11" fmla="*/ 13753 h 34"/>
              <a:gd name="T12" fmla="+- 0 9445 9416"/>
              <a:gd name="T13" fmla="*/ T12 w 30"/>
              <a:gd name="T14" fmla="+- 0 13761 13728"/>
              <a:gd name="T15" fmla="*/ 13761 h 3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30" h="34" extrusionOk="0">
                <a:moveTo>
                  <a:pt x="0" y="0"/>
                </a:moveTo>
                <a:cubicBezTo>
                  <a:pt x="13" y="19"/>
                  <a:pt x="16" y="25"/>
                  <a:pt x="29" y="3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Attack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5546" y="2308906"/>
            <a:ext cx="467612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def</a:t>
            </a:r>
            <a:r>
              <a:rPr lang="en-US" sz="2000" dirty="0" smtClean="0"/>
              <a:t> </a:t>
            </a:r>
            <a:r>
              <a:rPr lang="en-US" sz="2000" dirty="0" err="1" smtClean="0"/>
              <a:t>brute_force</a:t>
            </a:r>
            <a:r>
              <a:rPr lang="en-US" sz="2000" dirty="0" smtClean="0"/>
              <a:t>(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</a:t>
            </a:r>
            <a:r>
              <a:rPr lang="en-US" sz="2000" b="1" dirty="0" smtClean="0"/>
              <a:t>for</a:t>
            </a:r>
            <a:r>
              <a:rPr lang="en-US" sz="2000" dirty="0" smtClean="0"/>
              <a:t> guess in </a:t>
            </a:r>
            <a:r>
              <a:rPr lang="en-US" sz="2000" dirty="0" err="1" smtClean="0"/>
              <a:t>all_possible_keys</a:t>
            </a:r>
            <a:r>
              <a:rPr lang="en-US" sz="2000" dirty="0" smtClean="0"/>
              <a:t>(</a:t>
            </a:r>
            <a:r>
              <a:rPr lang="en-US" sz="2000" i="1" dirty="0" smtClean="0"/>
              <a:t>N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      plaintext = </a:t>
            </a:r>
            <a:r>
              <a:rPr lang="en-US" sz="2000" i="1" dirty="0" smtClean="0"/>
              <a:t>decrypt</a:t>
            </a:r>
            <a:r>
              <a:rPr lang="en-US" sz="2000" dirty="0" smtClean="0"/>
              <a:t>(key, 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if </a:t>
            </a:r>
            <a:r>
              <a:rPr lang="en-US" sz="2000" dirty="0" err="1" smtClean="0"/>
              <a:t>plausible_message</a:t>
            </a:r>
            <a:r>
              <a:rPr lang="en-US" sz="2000" dirty="0" smtClean="0"/>
              <a:t>(plaintext):</a:t>
            </a:r>
          </a:p>
          <a:p>
            <a:r>
              <a:rPr lang="en-US" sz="2000" dirty="0" smtClean="0"/>
              <a:t>               return plaintext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985280" y="1284822"/>
            <a:ext cx="3913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Try all possible keys in some </a:t>
            </a:r>
            <a:r>
              <a:rPr lang="en-US" sz="2000" dirty="0" smtClean="0"/>
              <a:t>order, until you find one that works.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4851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Attack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5546" y="2308906"/>
            <a:ext cx="467612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def</a:t>
            </a:r>
            <a:r>
              <a:rPr lang="en-US" sz="2000" dirty="0" smtClean="0"/>
              <a:t> </a:t>
            </a:r>
            <a:r>
              <a:rPr lang="en-US" sz="2000" dirty="0" err="1" smtClean="0"/>
              <a:t>brute_force</a:t>
            </a:r>
            <a:r>
              <a:rPr lang="en-US" sz="2000" dirty="0" smtClean="0"/>
              <a:t>(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</a:t>
            </a:r>
            <a:r>
              <a:rPr lang="en-US" sz="2000" b="1" dirty="0" smtClean="0"/>
              <a:t>for</a:t>
            </a:r>
            <a:r>
              <a:rPr lang="en-US" sz="2000" dirty="0" smtClean="0"/>
              <a:t> guess in </a:t>
            </a:r>
            <a:r>
              <a:rPr lang="en-US" sz="2000" dirty="0" err="1" smtClean="0"/>
              <a:t>all_possible_keys</a:t>
            </a:r>
            <a:r>
              <a:rPr lang="en-US" sz="2000" dirty="0" smtClean="0"/>
              <a:t>(</a:t>
            </a:r>
            <a:r>
              <a:rPr lang="en-US" sz="2000" i="1" dirty="0" smtClean="0"/>
              <a:t>N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      plaintext = </a:t>
            </a:r>
            <a:r>
              <a:rPr lang="en-US" sz="2000" i="1" dirty="0" smtClean="0"/>
              <a:t>decrypt</a:t>
            </a:r>
            <a:r>
              <a:rPr lang="en-US" sz="2000" dirty="0" smtClean="0"/>
              <a:t>(key, 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if </a:t>
            </a:r>
            <a:r>
              <a:rPr lang="en-US" sz="2000" dirty="0" err="1" smtClean="0"/>
              <a:t>plausible_message</a:t>
            </a:r>
            <a:r>
              <a:rPr lang="en-US" sz="2000" dirty="0" smtClean="0"/>
              <a:t>(plaintext):</a:t>
            </a:r>
          </a:p>
          <a:p>
            <a:r>
              <a:rPr lang="en-US" sz="2000" dirty="0" smtClean="0"/>
              <a:t>               return plaintext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985280" y="1284822"/>
            <a:ext cx="3913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Try all possible keys in some </a:t>
            </a:r>
            <a:r>
              <a:rPr lang="en-US" sz="2000" dirty="0" smtClean="0"/>
              <a:t>order, until you find one that works.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608045" y="1284822"/>
            <a:ext cx="3078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What is necessary for brute force attack to succeed?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187510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Im</a:t>
            </a:r>
            <a:r>
              <a:rPr lang="en-US" dirty="0" smtClean="0"/>
              <a:t>)Practicality of Brute Force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128057" cy="11829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Minimum energy needed to flip one bit </a:t>
            </a:r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i="1" dirty="0" err="1" smtClean="0"/>
              <a:t>Landauer</a:t>
            </a:r>
            <a:r>
              <a:rPr lang="en-US" sz="2800" i="1" dirty="0" smtClean="0"/>
              <a:t> limit</a:t>
            </a:r>
            <a:r>
              <a:rPr lang="en-US" sz="2800" dirty="0" smtClean="0"/>
              <a:t>) ≈ </a:t>
            </a:r>
            <a:r>
              <a:rPr lang="en-US" sz="2800" i="1" dirty="0" err="1" smtClean="0">
                <a:latin typeface="Cambria Math"/>
                <a:cs typeface="Cambria Math"/>
              </a:rPr>
              <a:t>kT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dirty="0" err="1" smtClean="0">
                <a:latin typeface="Cambria Math"/>
                <a:cs typeface="Cambria Math"/>
              </a:rPr>
              <a:t>ln</a:t>
            </a:r>
            <a:r>
              <a:rPr lang="en-US" sz="2800" dirty="0" smtClean="0">
                <a:latin typeface="Cambria Math"/>
                <a:cs typeface="Cambria Math"/>
              </a:rPr>
              <a:t> 2 </a:t>
            </a:r>
            <a:r>
              <a:rPr lang="en-US" sz="2800" dirty="0"/>
              <a:t>≈</a:t>
            </a:r>
            <a:r>
              <a:rPr lang="en-US" sz="2800" dirty="0" smtClean="0">
                <a:latin typeface="Cambria Math"/>
                <a:cs typeface="Cambria Math"/>
              </a:rPr>
              <a:t> 2.8 zepto-Joules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46240" y="2597869"/>
            <a:ext cx="558418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k</a:t>
            </a:r>
            <a:r>
              <a:rPr lang="en-US" sz="2400" dirty="0" smtClean="0">
                <a:latin typeface="Cambria Math"/>
                <a:cs typeface="Cambria Math"/>
              </a:rPr>
              <a:t> ≈ 1.4 × 10</a:t>
            </a:r>
            <a:r>
              <a:rPr lang="en-US" sz="2400" baseline="30000" dirty="0" smtClean="0">
                <a:latin typeface="Cambria Math"/>
                <a:cs typeface="Cambria Math"/>
              </a:rPr>
              <a:t>-23</a:t>
            </a:r>
            <a:r>
              <a:rPr lang="en-US" sz="2400" dirty="0" smtClean="0">
                <a:latin typeface="Cambria Math"/>
                <a:cs typeface="Cambria Math"/>
              </a:rPr>
              <a:t> J/K</a:t>
            </a:r>
            <a:r>
              <a:rPr lang="en-US" sz="2400" dirty="0" smtClean="0"/>
              <a:t> (Boltzmann’s constant)</a:t>
            </a:r>
          </a:p>
          <a:p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= temperature (Kelvin) (300K)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137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069602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68907" y="86592"/>
            <a:ext cx="4494275" cy="4680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2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761208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0" y="1276350"/>
            <a:ext cx="4491182" cy="34909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69999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158337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0" y="2952750"/>
            <a:ext cx="4491182" cy="1814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7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:wipe dir="d"/>
      </p:transition>
    </mc:Choice>
    <mc:Fallback xmlns="">
      <p:transition xmlns:p14="http://schemas.microsoft.com/office/powerpoint/2010/main" spd="slow">
        <p:wipe dir="d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153273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0" y="3790950"/>
            <a:ext cx="4491182" cy="9763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96924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5-01-13 at 7.39.5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"/>
          <a:stretch/>
        </p:blipFill>
        <p:spPr>
          <a:xfrm>
            <a:off x="0" y="0"/>
            <a:ext cx="92032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11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66800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39942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89015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4962" y="1534656"/>
            <a:ext cx="7031182" cy="2062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This is the best (unrealistic) possible case for a </a:t>
            </a:r>
            <a:r>
              <a:rPr lang="en-US" sz="3200" b="1" dirty="0" smtClean="0"/>
              <a:t>brute force attack</a:t>
            </a:r>
            <a:r>
              <a:rPr lang="en-US" sz="3200" dirty="0" smtClean="0"/>
              <a:t>: don’t need to do anything other than represent key and physically most efficient bit flips.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1122420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784656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03410" y="1235595"/>
            <a:ext cx="7031182" cy="25545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But, assumes better than brute force attacks are not possible.  </a:t>
            </a:r>
            <a:r>
              <a:rPr lang="en-US" sz="3200" b="1" dirty="0" smtClean="0"/>
              <a:t>All of these ciphers have weaknesses</a:t>
            </a:r>
            <a:r>
              <a:rPr lang="en-US" sz="3200" dirty="0" smtClean="0"/>
              <a:t>, and are much less secure than maximum security possible for that size key.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71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4592"/>
            <a:ext cx="8229600" cy="201222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</a:rPr>
              <a:t>an we use symmetric cryptosystems to </a:t>
            </a:r>
            <a:r>
              <a:rPr lang="en-US" sz="6000" b="1" i="1" dirty="0" smtClean="0">
                <a:solidFill>
                  <a:schemeClr val="accent5">
                    <a:lumMod val="75000"/>
                  </a:schemeClr>
                </a:solidFill>
              </a:rPr>
              <a:t>own</a:t>
            </a:r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</a:rPr>
              <a:t> bits? </a:t>
            </a:r>
            <a:endParaRPr lang="en-US" sz="6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09788" y="26423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468938" y="26423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7" name="AutoShape 5"/>
          <p:cNvCxnSpPr>
            <a:cxnSpLocks noChangeShapeType="1"/>
          </p:cNvCxnSpPr>
          <p:nvPr/>
        </p:nvCxnSpPr>
        <p:spPr bwMode="auto">
          <a:xfrm>
            <a:off x="3481388" y="2985220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2835178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799139" y="2582929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0" name="AutoShape 8"/>
          <p:cNvCxnSpPr>
            <a:cxnSpLocks noChangeShapeType="1"/>
          </p:cNvCxnSpPr>
          <p:nvPr/>
        </p:nvCxnSpPr>
        <p:spPr bwMode="auto">
          <a:xfrm>
            <a:off x="1593398" y="2985220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180263" y="2835178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2" name="AutoShape 10"/>
          <p:cNvCxnSpPr>
            <a:cxnSpLocks noChangeShapeType="1"/>
          </p:cNvCxnSpPr>
          <p:nvPr/>
        </p:nvCxnSpPr>
        <p:spPr bwMode="auto">
          <a:xfrm>
            <a:off x="6840539" y="2985220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32"/>
          <p:cNvSpPr txBox="1">
            <a:spLocks noChangeArrowheads="1"/>
          </p:cNvSpPr>
          <p:nvPr/>
        </p:nvSpPr>
        <p:spPr bwMode="auto">
          <a:xfrm>
            <a:off x="3689023" y="3097986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cxnSp>
        <p:nvCxnSpPr>
          <p:cNvPr id="14" name="AutoShape 8"/>
          <p:cNvCxnSpPr>
            <a:cxnSpLocks noChangeShapeType="1"/>
            <a:endCxn id="5" idx="2"/>
          </p:cNvCxnSpPr>
          <p:nvPr/>
        </p:nvCxnSpPr>
        <p:spPr bwMode="auto">
          <a:xfrm flipV="1">
            <a:off x="2789942" y="3328120"/>
            <a:ext cx="5646" cy="209526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AutoShape 8"/>
          <p:cNvCxnSpPr>
            <a:cxnSpLocks noChangeShapeType="1"/>
          </p:cNvCxnSpPr>
          <p:nvPr/>
        </p:nvCxnSpPr>
        <p:spPr bwMode="auto">
          <a:xfrm flipV="1">
            <a:off x="6175069" y="3337657"/>
            <a:ext cx="5647" cy="209525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2502180" y="3537646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887307" y="3547182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8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536337">
            <a:off x="2074205" y="1433328"/>
            <a:ext cx="6827912" cy="857250"/>
          </a:xfrm>
          <a:solidFill>
            <a:schemeClr val="bg1">
              <a:lumMod val="65000"/>
              <a:alpha val="58000"/>
            </a:schemeClr>
          </a:solidFill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Asymmetric Cryptography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9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5978"/>
            <a:ext cx="4837086" cy="115717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Asymmetry Required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7999" y="1375813"/>
            <a:ext cx="4569087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Messages: </a:t>
            </a:r>
            <a:r>
              <a:rPr lang="en-US" dirty="0" smtClean="0"/>
              <a:t>send Alice a message that only Alice can read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Signatures:</a:t>
            </a:r>
            <a:r>
              <a:rPr lang="en-US" dirty="0" smtClean="0"/>
              <a:t> verify Alice signed a message, but not impersonate Alice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5798"/>
          <a:stretch/>
        </p:blipFill>
        <p:spPr>
          <a:xfrm>
            <a:off x="4837086" y="0"/>
            <a:ext cx="4306915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6890" y="2404665"/>
            <a:ext cx="449262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 a way to show you own something without giving it away!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976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</a:t>
            </a:r>
            <a:r>
              <a:rPr lang="en-US" dirty="0" smtClean="0"/>
              <a:t>symmetric Cryptosystem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451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3366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9" name="AutoShape 5"/>
          <p:cNvCxnSpPr>
            <a:cxnSpLocks noChangeShapeType="1"/>
          </p:cNvCxnSpPr>
          <p:nvPr/>
        </p:nvCxnSpPr>
        <p:spPr bwMode="auto">
          <a:xfrm>
            <a:off x="3446115" y="202519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21927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763866" y="162290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2" name="AutoShape 8"/>
          <p:cNvCxnSpPr>
            <a:cxnSpLocks noChangeShapeType="1"/>
          </p:cNvCxnSpPr>
          <p:nvPr/>
        </p:nvCxnSpPr>
        <p:spPr bwMode="auto">
          <a:xfrm>
            <a:off x="1558125" y="2025194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144990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4" name="AutoShape 10"/>
          <p:cNvCxnSpPr>
            <a:cxnSpLocks noChangeShapeType="1"/>
          </p:cNvCxnSpPr>
          <p:nvPr/>
        </p:nvCxnSpPr>
        <p:spPr bwMode="auto">
          <a:xfrm>
            <a:off x="6805266" y="202519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3653750" y="213796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36349" y="1174593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865392" y="1175477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838200" y="2725433"/>
            <a:ext cx="75304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Correctness:</a:t>
            </a:r>
            <a:r>
              <a:rPr lang="en-US" sz="3200" dirty="0" smtClean="0"/>
              <a:t> </a:t>
            </a:r>
            <a:r>
              <a:rPr lang="en-US" sz="3200" i="1" dirty="0" smtClean="0">
                <a:latin typeface="Cambria Math"/>
              </a:rPr>
              <a:t>D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E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>
                <a:latin typeface="Cambria Math"/>
              </a:rPr>
              <a:t>)) = </a:t>
            </a:r>
            <a:r>
              <a:rPr lang="en-US" sz="3200" i="1" dirty="0" smtClean="0">
                <a:latin typeface="Cambria Math"/>
              </a:rPr>
              <a:t>m</a:t>
            </a:r>
            <a:endParaRPr lang="en-US" sz="3200" b="1" dirty="0" smtClean="0"/>
          </a:p>
          <a:p>
            <a:endParaRPr lang="en-US" sz="3200" b="1" dirty="0" smtClean="0"/>
          </a:p>
          <a:p>
            <a:r>
              <a:rPr lang="en-US" sz="3200" b="1" dirty="0" smtClean="0"/>
              <a:t>Security:</a:t>
            </a:r>
            <a:r>
              <a:rPr lang="en-US" sz="3200" dirty="0" smtClean="0"/>
              <a:t> given </a:t>
            </a:r>
            <a:r>
              <a:rPr lang="en-US" sz="3200" i="1" dirty="0">
                <a:latin typeface="Cambria Math"/>
              </a:rPr>
              <a:t>E</a:t>
            </a:r>
            <a:r>
              <a:rPr lang="en-US" sz="3200" dirty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 smtClean="0">
                <a:latin typeface="Cambria Math"/>
              </a:rPr>
              <a:t>) </a:t>
            </a:r>
            <a:r>
              <a:rPr lang="en-US" sz="3200" dirty="0" smtClean="0"/>
              <a:t>and 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dirty="0" smtClean="0"/>
              <a:t> , cannot learn anything interesting about </a:t>
            </a:r>
            <a:r>
              <a:rPr lang="en-US" sz="3200" i="1" dirty="0" smtClean="0">
                <a:latin typeface="Cambria Math"/>
                <a:cs typeface="Cambria Math"/>
              </a:rPr>
              <a:t>m</a:t>
            </a:r>
            <a:r>
              <a:rPr lang="en-US" sz="3200" dirty="0" smtClean="0"/>
              <a:t> or </a:t>
            </a:r>
            <a:r>
              <a:rPr lang="en-US" sz="3200" i="1" dirty="0" smtClean="0">
                <a:latin typeface="Cambria Math"/>
                <a:cs typeface="Cambria Math"/>
              </a:rPr>
              <a:t>D</a:t>
            </a:r>
            <a:endParaRPr lang="en-US" sz="3200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58874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symmetric Cryptosystem</a:t>
            </a:r>
            <a:br>
              <a:rPr lang="en-US" dirty="0" smtClean="0"/>
            </a:br>
            <a:r>
              <a:rPr lang="en-US" sz="4000" dirty="0" smtClean="0"/>
              <a:t>(with </a:t>
            </a:r>
            <a:r>
              <a:rPr lang="en-US" sz="4000" b="1" dirty="0" err="1" smtClean="0"/>
              <a:t>Kerckhoffs</a:t>
            </a:r>
            <a:r>
              <a:rPr lang="en-US" sz="4000" b="1" dirty="0" smtClean="0"/>
              <a:t>’ Principle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451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3366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9" name="AutoShape 5"/>
          <p:cNvCxnSpPr>
            <a:cxnSpLocks noChangeShapeType="1"/>
          </p:cNvCxnSpPr>
          <p:nvPr/>
        </p:nvCxnSpPr>
        <p:spPr bwMode="auto">
          <a:xfrm>
            <a:off x="3446115" y="202519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21927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763866" y="162290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144990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4" name="AutoShape 10"/>
          <p:cNvCxnSpPr>
            <a:cxnSpLocks noChangeShapeType="1"/>
          </p:cNvCxnSpPr>
          <p:nvPr/>
        </p:nvCxnSpPr>
        <p:spPr bwMode="auto">
          <a:xfrm>
            <a:off x="6805266" y="202519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3653750" y="213796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36349" y="1174593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865392" y="1175477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33401" y="2855783"/>
            <a:ext cx="808609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Correctness:</a:t>
            </a:r>
            <a:r>
              <a:rPr lang="en-US" sz="3200" dirty="0" smtClean="0"/>
              <a:t> </a:t>
            </a:r>
            <a:r>
              <a:rPr lang="en-US" sz="3200" i="1" dirty="0" smtClean="0">
                <a:latin typeface="Cambria Math"/>
              </a:rPr>
              <a:t>D</a:t>
            </a:r>
            <a:r>
              <a:rPr lang="en-US" sz="3200" i="1" baseline="-25000" dirty="0" smtClean="0">
                <a:solidFill>
                  <a:srgbClr val="008000"/>
                </a:solidFill>
                <a:latin typeface="Cambria Math"/>
              </a:rPr>
              <a:t>KU</a:t>
            </a:r>
            <a:r>
              <a:rPr lang="en-US" sz="3200" baseline="-55000" dirty="0" smtClean="0">
                <a:solidFill>
                  <a:srgbClr val="008000"/>
                </a:solidFill>
                <a:latin typeface="Cambria Math"/>
              </a:rPr>
              <a:t>A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i="1" baseline="-25000" dirty="0" smtClean="0">
                <a:solidFill>
                  <a:srgbClr val="FF0000"/>
                </a:solidFill>
                <a:latin typeface="Cambria Math"/>
              </a:rPr>
              <a:t>KR</a:t>
            </a:r>
            <a:r>
              <a:rPr lang="en-US" sz="3200" baseline="-55000" dirty="0" smtClean="0">
                <a:solidFill>
                  <a:srgbClr val="FF0000"/>
                </a:solidFill>
                <a:latin typeface="Cambria Math"/>
              </a:rPr>
              <a:t>A</a:t>
            </a:r>
            <a:r>
              <a:rPr lang="en-US" sz="3200" i="1" dirty="0" smtClean="0">
                <a:latin typeface="Cambria Math"/>
              </a:rPr>
              <a:t> 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>
                <a:latin typeface="Cambria Math"/>
              </a:rPr>
              <a:t>)) = </a:t>
            </a:r>
            <a:r>
              <a:rPr lang="en-US" sz="3200" i="1" dirty="0" smtClean="0">
                <a:latin typeface="Cambria Math"/>
              </a:rPr>
              <a:t>m</a:t>
            </a:r>
          </a:p>
          <a:p>
            <a:endParaRPr lang="en-US" b="1" dirty="0" smtClean="0"/>
          </a:p>
          <a:p>
            <a:r>
              <a:rPr lang="en-US" sz="3200" b="1" dirty="0" smtClean="0"/>
              <a:t>Security:</a:t>
            </a:r>
            <a:r>
              <a:rPr lang="en-US" sz="3200" dirty="0" smtClean="0"/>
              <a:t> given 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i="1" baseline="-25000" dirty="0" smtClean="0">
                <a:solidFill>
                  <a:srgbClr val="FF0000"/>
                </a:solidFill>
                <a:latin typeface="Cambria Math"/>
              </a:rPr>
              <a:t>KR</a:t>
            </a:r>
            <a:r>
              <a:rPr lang="en-US" sz="3200" baseline="-55000" dirty="0" smtClean="0">
                <a:solidFill>
                  <a:srgbClr val="FF0000"/>
                </a:solidFill>
                <a:latin typeface="Cambria Math"/>
              </a:rPr>
              <a:t>A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 smtClean="0">
                <a:latin typeface="Cambria Math"/>
              </a:rPr>
              <a:t>),</a:t>
            </a:r>
            <a:r>
              <a:rPr lang="en-US" sz="3200" dirty="0" smtClean="0"/>
              <a:t> 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dirty="0" smtClean="0"/>
              <a:t>, </a:t>
            </a:r>
            <a:r>
              <a:rPr lang="en-US" sz="3200" i="1" dirty="0" smtClean="0">
                <a:solidFill>
                  <a:srgbClr val="008000"/>
                </a:solidFill>
                <a:latin typeface="Cambria Math"/>
                <a:cs typeface="Cambria Math"/>
              </a:rPr>
              <a:t>KU</a:t>
            </a:r>
            <a:r>
              <a:rPr lang="en-US" sz="3200" baseline="-25000" dirty="0" smtClean="0">
                <a:solidFill>
                  <a:srgbClr val="008000"/>
                </a:solidFill>
                <a:latin typeface="Cambria Math"/>
                <a:cs typeface="Cambria Math"/>
              </a:rPr>
              <a:t>A</a:t>
            </a:r>
            <a:r>
              <a:rPr lang="en-US" sz="3200" dirty="0" smtClean="0"/>
              <a:t>, and </a:t>
            </a:r>
            <a:r>
              <a:rPr lang="en-US" sz="3200" i="1" dirty="0" smtClean="0">
                <a:latin typeface="Cambria Math"/>
              </a:rPr>
              <a:t>D</a:t>
            </a:r>
            <a:r>
              <a:rPr lang="en-US" sz="3200" dirty="0" smtClean="0"/>
              <a:t>, cannot learn anything interesting about </a:t>
            </a:r>
            <a:r>
              <a:rPr lang="en-US" sz="3200" i="1" dirty="0" smtClean="0">
                <a:latin typeface="Cambria Math"/>
                <a:cs typeface="Cambria Math"/>
              </a:rPr>
              <a:t>m</a:t>
            </a:r>
            <a:r>
              <a:rPr lang="en-US" sz="3200" dirty="0" smtClean="0"/>
              <a:t> or </a:t>
            </a:r>
            <a:r>
              <a:rPr lang="en-US" sz="32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32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lang="en-US" sz="3200" dirty="0" smtClean="0">
                <a:latin typeface="Cambria Math"/>
                <a:cs typeface="Cambria Math"/>
              </a:rPr>
              <a:t>.</a:t>
            </a:r>
            <a:endParaRPr lang="en-US" sz="3200" dirty="0">
              <a:latin typeface="Cambria Math"/>
              <a:cs typeface="Cambria Math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838965" y="2479441"/>
            <a:ext cx="619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>
                <a:solidFill>
                  <a:srgbClr val="008000"/>
                </a:solidFill>
              </a:rPr>
              <a:t>A</a:t>
            </a:r>
          </a:p>
        </p:txBody>
      </p:sp>
      <p:cxnSp>
        <p:nvCxnSpPr>
          <p:cNvPr id="22" name="AutoShape 8"/>
          <p:cNvCxnSpPr>
            <a:cxnSpLocks noChangeShapeType="1"/>
          </p:cNvCxnSpPr>
          <p:nvPr/>
        </p:nvCxnSpPr>
        <p:spPr bwMode="auto">
          <a:xfrm flipH="1" flipV="1">
            <a:off x="6119466" y="236809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2460384" y="2471195"/>
            <a:ext cx="59604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A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31" name="AutoShape 8"/>
          <p:cNvCxnSpPr>
            <a:cxnSpLocks noChangeShapeType="1"/>
          </p:cNvCxnSpPr>
          <p:nvPr/>
        </p:nvCxnSpPr>
        <p:spPr bwMode="auto">
          <a:xfrm flipH="1" flipV="1">
            <a:off x="2724391" y="236809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9003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Providing </a:t>
            </a:r>
            <a:r>
              <a:rPr lang="en-US" b="1" dirty="0" smtClean="0"/>
              <a:t>Asymmetry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5142278" cy="3567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Need a function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ambria Math"/>
                <a:cs typeface="Cambria Math"/>
              </a:rPr>
              <a:t>f</a:t>
            </a:r>
            <a:r>
              <a:rPr lang="en-US" dirty="0" smtClean="0"/>
              <a:t>  that is:</a:t>
            </a:r>
          </a:p>
          <a:p>
            <a:pPr marL="0" indent="0">
              <a:buNone/>
            </a:pPr>
            <a:r>
              <a:rPr lang="en-US" b="1" dirty="0" smtClean="0"/>
              <a:t>Easy to compute: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/>
              <a:t>, </a:t>
            </a:r>
            <a:r>
              <a:rPr lang="en-US" sz="2800" b="1" dirty="0" smtClean="0"/>
              <a:t>easy</a:t>
            </a:r>
            <a:r>
              <a:rPr lang="en-US" sz="2800" dirty="0" smtClean="0"/>
              <a:t> to compute </a:t>
            </a:r>
            <a:r>
              <a:rPr lang="en-US" sz="2800" i="1" dirty="0" smtClean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endParaRPr lang="en-US" dirty="0" smtClean="0">
              <a:solidFill>
                <a:schemeClr val="accent6"/>
              </a:solidFill>
            </a:endParaRPr>
          </a:p>
          <a:p>
            <a:pPr marL="57150" indent="0">
              <a:buNone/>
            </a:pPr>
            <a:r>
              <a:rPr lang="en-US" b="1" dirty="0" smtClean="0"/>
              <a:t>Hard to invert:</a:t>
            </a:r>
            <a:r>
              <a:rPr lang="en-US" dirty="0" smtClean="0"/>
              <a:t> </a:t>
            </a:r>
          </a:p>
          <a:p>
            <a:pPr marL="5715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sz="2800" dirty="0" smtClean="0"/>
              <a:t>, </a:t>
            </a:r>
            <a:r>
              <a:rPr lang="en-US" sz="2800" b="1" dirty="0" smtClean="0"/>
              <a:t>hard</a:t>
            </a:r>
            <a:r>
              <a:rPr lang="en-US" sz="2800" dirty="0" smtClean="0"/>
              <a:t> </a:t>
            </a:r>
            <a:r>
              <a:rPr lang="en-US" sz="2800" dirty="0"/>
              <a:t>to compute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</a:p>
          <a:p>
            <a:pPr marL="57150" indent="0">
              <a:buNone/>
            </a:pPr>
            <a:r>
              <a:rPr lang="en-US" b="1" dirty="0" smtClean="0"/>
              <a:t>Has a </a:t>
            </a:r>
            <a:r>
              <a:rPr lang="en-US" b="1" dirty="0" smtClean="0">
                <a:solidFill>
                  <a:schemeClr val="accent5"/>
                </a:solidFill>
              </a:rPr>
              <a:t>trap-door</a:t>
            </a:r>
            <a:r>
              <a:rPr lang="en-US" b="1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given </a:t>
            </a:r>
            <a:r>
              <a:rPr lang="en-US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chemeClr val="accent5"/>
                </a:solidFill>
                <a:latin typeface="Cambria Math"/>
                <a:cs typeface="Cambria Math"/>
              </a:rPr>
              <a:t>t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r>
              <a:rPr lang="en-US" b="1" dirty="0" smtClean="0"/>
              <a:t>	easy</a:t>
            </a:r>
            <a:r>
              <a:rPr lang="en-US" dirty="0" smtClean="0"/>
              <a:t> </a:t>
            </a:r>
            <a:r>
              <a:rPr lang="en-US" dirty="0"/>
              <a:t>to compute 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439" t="14833" r="22525"/>
          <a:stretch/>
        </p:blipFill>
        <p:spPr>
          <a:xfrm>
            <a:off x="5257801" y="1173713"/>
            <a:ext cx="3772391" cy="316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182534" y="4056083"/>
            <a:ext cx="4428243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No function (publicly) known with these properties until 1977…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032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260" t="12272" r="8244" b="1473"/>
          <a:stretch/>
        </p:blipFill>
        <p:spPr>
          <a:xfrm>
            <a:off x="-78525" y="9144"/>
            <a:ext cx="9234718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19800" y="4261089"/>
            <a:ext cx="1717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Ron </a:t>
            </a:r>
            <a:r>
              <a:rPr lang="en-US" sz="2800" dirty="0" err="1" smtClean="0">
                <a:solidFill>
                  <a:srgbClr val="FFFF00"/>
                </a:solidFill>
              </a:rPr>
              <a:t>Rivest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4839" y="4064882"/>
            <a:ext cx="2089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Len </a:t>
            </a:r>
            <a:r>
              <a:rPr lang="en-US" sz="2800" dirty="0" err="1" smtClean="0">
                <a:solidFill>
                  <a:srgbClr val="FFFF00"/>
                </a:solidFill>
              </a:rPr>
              <a:t>Adleman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7412" y="4064882"/>
            <a:ext cx="176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Adi</a:t>
            </a:r>
            <a:r>
              <a:rPr lang="en-US" sz="2800" dirty="0" smtClean="0">
                <a:solidFill>
                  <a:srgbClr val="FFFF00"/>
                </a:solidFill>
              </a:rPr>
              <a:t> Shamir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2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Screen Shot 2015-01-13 at 7.39.5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"/>
          <a:stretch/>
        </p:blipFill>
        <p:spPr>
          <a:xfrm>
            <a:off x="0" y="0"/>
            <a:ext cx="9203267" cy="5143500"/>
          </a:xfrm>
          <a:prstGeom prst="rect">
            <a:avLst/>
          </a:prstGeom>
        </p:spPr>
      </p:pic>
      <p:pic>
        <p:nvPicPr>
          <p:cNvPr id="8" name="Picture 7" descr="Screen Shot 2015-01-13 at 7.44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91" y="1773830"/>
            <a:ext cx="3111500" cy="127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1-13 at 7.47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83" y="3260550"/>
            <a:ext cx="2569483" cy="150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624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49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RSA Cryptosystem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1"/>
            <a:ext cx="8557812" cy="3394472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</a:t>
            </a:r>
            <a:r>
              <a:rPr lang="en-US" sz="4400" dirty="0">
                <a:latin typeface="Cambria Math"/>
              </a:rPr>
              <a:t>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</a:t>
            </a:r>
            <a:r>
              <a:rPr lang="en-US" sz="4400" dirty="0">
                <a:latin typeface="Cambria Math"/>
              </a:rPr>
              <a:t>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>
                <a:latin typeface="Cambria Math"/>
              </a:rPr>
              <a:t>n	 </a:t>
            </a:r>
          </a:p>
          <a:p>
            <a:pPr>
              <a:buFontTx/>
              <a:buNone/>
            </a:pPr>
            <a:r>
              <a:rPr lang="en-US" sz="4400" i="1" dirty="0" smtClean="0">
                <a:latin typeface="Cambria Math"/>
              </a:rPr>
              <a:t>	</a:t>
            </a:r>
          </a:p>
          <a:p>
            <a:pPr>
              <a:buFontTx/>
              <a:buNone/>
            </a:pPr>
            <a:r>
              <a:rPr lang="en-US" sz="4400" i="1" dirty="0">
                <a:latin typeface="Cambria Math"/>
              </a:rPr>
              <a:t>	</a:t>
            </a:r>
            <a:r>
              <a:rPr lang="en-US" sz="4400" i="1" dirty="0" smtClean="0">
                <a:latin typeface="Cambria Math"/>
              </a:rPr>
              <a:t>n </a:t>
            </a:r>
            <a:r>
              <a:rPr lang="en-US" sz="4400" i="1" dirty="0">
                <a:latin typeface="Cambria Math"/>
              </a:rPr>
              <a:t>= </a:t>
            </a:r>
            <a:r>
              <a:rPr lang="en-US" sz="4400" i="1" dirty="0">
                <a:solidFill>
                  <a:srgbClr val="FF0000"/>
                </a:solidFill>
                <a:latin typeface="Cambria Math"/>
              </a:rPr>
              <a:t>pq</a:t>
            </a:r>
            <a:r>
              <a:rPr lang="en-US" sz="4400" i="1" dirty="0">
                <a:latin typeface="Cambria Math"/>
              </a:rPr>
              <a:t>	</a:t>
            </a:r>
            <a:r>
              <a:rPr lang="en-US" sz="4400" i="1" dirty="0" smtClean="0">
                <a:latin typeface="Cambria Math"/>
              </a:rPr>
              <a:t>	</a:t>
            </a:r>
            <a:r>
              <a:rPr lang="en-US" sz="4400" i="1" dirty="0">
                <a:latin typeface="Cambria Math"/>
              </a:rPr>
              <a:t>		</a:t>
            </a:r>
            <a:r>
              <a:rPr lang="en-US" sz="4400" i="1" dirty="0" smtClean="0">
                <a:latin typeface="Cambria Math"/>
              </a:rPr>
              <a:t>	</a:t>
            </a:r>
            <a:r>
              <a:rPr lang="en-US" sz="4400" i="1" dirty="0" smtClean="0">
                <a:solidFill>
                  <a:srgbClr val="FF0000"/>
                </a:solidFill>
                <a:latin typeface="Cambria Math"/>
              </a:rPr>
              <a:t>p</a:t>
            </a:r>
            <a:r>
              <a:rPr lang="en-US" sz="4400" i="1" dirty="0">
                <a:latin typeface="Cambria Math"/>
              </a:rPr>
              <a:t>, </a:t>
            </a:r>
            <a:r>
              <a:rPr lang="en-US" sz="4400" i="1" dirty="0">
                <a:solidFill>
                  <a:srgbClr val="FF0000"/>
                </a:solidFill>
                <a:latin typeface="Cambria Math"/>
              </a:rPr>
              <a:t>q</a:t>
            </a:r>
            <a:r>
              <a:rPr lang="en-US" sz="4400" i="1" dirty="0">
                <a:latin typeface="Cambria Math"/>
              </a:rPr>
              <a:t> </a:t>
            </a:r>
            <a:r>
              <a:rPr lang="en-US" sz="4400" dirty="0"/>
              <a:t>are prime</a:t>
            </a:r>
          </a:p>
          <a:p>
            <a:pPr>
              <a:buFontTx/>
              <a:buNone/>
            </a:pPr>
            <a:r>
              <a:rPr lang="en-US" sz="4400" i="1" dirty="0" smtClean="0">
                <a:solidFill>
                  <a:srgbClr val="FF0000"/>
                </a:solidFill>
                <a:latin typeface="Cambria Math"/>
              </a:rPr>
              <a:t>	d</a:t>
            </a:r>
            <a:r>
              <a:rPr lang="en-US" sz="4400" i="1" dirty="0" smtClean="0">
                <a:latin typeface="Cambria Math"/>
              </a:rPr>
              <a:t> </a:t>
            </a:r>
            <a:r>
              <a:rPr lang="en-US" sz="4000" dirty="0"/>
              <a:t>is </a:t>
            </a:r>
            <a:r>
              <a:rPr lang="en-US" sz="4000" i="1" dirty="0"/>
              <a:t>relatively prime</a:t>
            </a:r>
            <a:r>
              <a:rPr lang="en-US" sz="4000" dirty="0"/>
              <a:t> to</a:t>
            </a:r>
            <a:r>
              <a:rPr lang="en-US" sz="4400" i="1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p</a:t>
            </a:r>
            <a:r>
              <a:rPr lang="en-US" sz="4400" dirty="0" smtClean="0">
                <a:latin typeface="Cambria Math"/>
              </a:rPr>
              <a:t> – </a:t>
            </a:r>
            <a:r>
              <a:rPr lang="en-US" sz="4400" dirty="0">
                <a:latin typeface="Cambria Math"/>
              </a:rPr>
              <a:t>1)(</a:t>
            </a:r>
            <a:r>
              <a:rPr lang="en-US" sz="4400" i="1" dirty="0">
                <a:latin typeface="Cambria Math"/>
              </a:rPr>
              <a:t>q</a:t>
            </a:r>
            <a:r>
              <a:rPr lang="en-US" sz="4400" dirty="0">
                <a:latin typeface="Cambria Math"/>
              </a:rPr>
              <a:t> – 1)</a:t>
            </a:r>
          </a:p>
          <a:p>
            <a:pPr>
              <a:buFontTx/>
              <a:buNone/>
            </a:pPr>
            <a:r>
              <a:rPr lang="en-US" sz="4400" i="1" dirty="0" smtClean="0">
                <a:latin typeface="Cambria Math"/>
              </a:rPr>
              <a:t>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i="1" dirty="0" smtClean="0">
                <a:latin typeface="Cambria Math"/>
              </a:rPr>
              <a:t> </a:t>
            </a:r>
            <a:r>
              <a:rPr lang="en-US" sz="4400" dirty="0">
                <a:latin typeface="Cambria Math"/>
                <a:sym typeface="Symbol" charset="0"/>
              </a:rPr>
              <a:t> 1 </a:t>
            </a:r>
            <a:r>
              <a:rPr lang="en-US" sz="4400" dirty="0" smtClean="0">
                <a:latin typeface="Cambria Math"/>
                <a:sym typeface="Symbol" charset="0"/>
              </a:rPr>
              <a:t>mod </a:t>
            </a:r>
            <a:r>
              <a:rPr lang="en-US" sz="4400" dirty="0">
                <a:latin typeface="Cambria Math"/>
              </a:rPr>
              <a:t>(</a:t>
            </a:r>
            <a:r>
              <a:rPr lang="en-US" sz="4400" i="1" dirty="0">
                <a:latin typeface="Cambria Math"/>
              </a:rPr>
              <a:t>p</a:t>
            </a:r>
            <a:r>
              <a:rPr lang="en-US" sz="4400" dirty="0">
                <a:latin typeface="Cambria Math"/>
              </a:rPr>
              <a:t> – 1)(</a:t>
            </a:r>
            <a:r>
              <a:rPr lang="en-US" sz="4400" i="1" dirty="0">
                <a:latin typeface="Cambria Math"/>
              </a:rPr>
              <a:t>q</a:t>
            </a:r>
            <a:r>
              <a:rPr lang="en-US" sz="4400" dirty="0">
                <a:latin typeface="Cambria Math"/>
              </a:rPr>
              <a:t> – 1</a:t>
            </a:r>
            <a:r>
              <a:rPr lang="en-US" sz="4400" dirty="0" smtClean="0">
                <a:latin typeface="Cambria Math"/>
              </a:rPr>
              <a:t>)</a:t>
            </a:r>
            <a:endParaRPr lang="en-US" sz="4400" dirty="0">
              <a:latin typeface="Cambria Math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4134" y="1554978"/>
            <a:ext cx="3056467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 smtClean="0"/>
              <a:t>Bitcoin</a:t>
            </a:r>
            <a:r>
              <a:rPr lang="en-US" sz="2000" dirty="0" smtClean="0"/>
              <a:t> uses elliptic curves instead of RSA (next week).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8151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50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Correctness of RSA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0"/>
            <a:ext cx="8557812" cy="1387807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 smtClean="0">
                <a:latin typeface="Cambria Math"/>
              </a:rPr>
              <a:t>n</a:t>
            </a:r>
            <a:endParaRPr lang="en-US" sz="4400" dirty="0" smtClean="0"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968730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51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Correctness of RSA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0"/>
            <a:ext cx="8557812" cy="1387807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 smtClean="0">
                <a:latin typeface="Cambria Math"/>
              </a:rPr>
              <a:t>n</a:t>
            </a:r>
            <a:endParaRPr lang="en-US" sz="4400" dirty="0" smtClean="0">
              <a:latin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6489" y="2751445"/>
            <a:ext cx="69898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3600" i="1" dirty="0" err="1">
                <a:latin typeface="Cambria Math"/>
              </a:rPr>
              <a:t>D</a:t>
            </a:r>
            <a:r>
              <a:rPr lang="en-US" sz="3600" i="1" baseline="-25000" dirty="0" err="1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3600" dirty="0">
                <a:latin typeface="Cambria Math"/>
              </a:rPr>
              <a:t>(</a:t>
            </a:r>
            <a:r>
              <a:rPr lang="en-US" sz="3600" i="1" dirty="0" err="1" smtClean="0">
                <a:latin typeface="Cambria Math"/>
              </a:rPr>
              <a:t>E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dirty="0">
                <a:latin typeface="Cambria Math"/>
              </a:rPr>
              <a:t>(</a:t>
            </a:r>
            <a:r>
              <a:rPr lang="en-US" sz="3600" i="1" dirty="0">
                <a:latin typeface="Cambria Math"/>
              </a:rPr>
              <a:t>M </a:t>
            </a:r>
            <a:r>
              <a:rPr lang="en-US" sz="3600" dirty="0" smtClean="0">
                <a:latin typeface="Cambria Math"/>
              </a:rPr>
              <a:t>)) 	= (</a:t>
            </a:r>
            <a:r>
              <a:rPr lang="en-US" sz="3600" i="1" dirty="0" smtClean="0">
                <a:latin typeface="Cambria Math"/>
              </a:rPr>
              <a:t>M</a:t>
            </a:r>
            <a:r>
              <a:rPr lang="en-US" sz="3600" i="1" baseline="30000" dirty="0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i="1" baseline="30000" dirty="0" smtClean="0">
                <a:latin typeface="Cambria Math"/>
              </a:rPr>
              <a:t>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  <a:r>
              <a:rPr lang="en-US" sz="3600" dirty="0" smtClean="0">
                <a:latin typeface="Cambria Math"/>
              </a:rPr>
              <a:t>)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d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3600" dirty="0" smtClean="0">
                <a:latin typeface="Cambria Math"/>
              </a:rPr>
              <a:t>			    		= </a:t>
            </a:r>
            <a:r>
              <a:rPr lang="en-US" sz="3600" i="1" dirty="0" smtClean="0">
                <a:latin typeface="Cambria Math"/>
              </a:rPr>
              <a:t>M</a:t>
            </a:r>
            <a:r>
              <a:rPr lang="en-US" sz="3600" i="1" baseline="30000" dirty="0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d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>
                <a:latin typeface="Cambria Math"/>
              </a:rPr>
              <a:t>n</a:t>
            </a:r>
            <a:r>
              <a:rPr lang="en-US" sz="3600" dirty="0">
                <a:latin typeface="Cambria Math"/>
              </a:rPr>
              <a:t>	</a:t>
            </a:r>
            <a:endParaRPr lang="en-US" sz="3600" dirty="0" smtClean="0">
              <a:latin typeface="Cambria Math"/>
            </a:endParaRPr>
          </a:p>
          <a:p>
            <a:r>
              <a:rPr lang="en-US" sz="3600" dirty="0" smtClean="0">
                <a:latin typeface="Cambria Math"/>
              </a:rPr>
              <a:t>					= </a:t>
            </a:r>
            <a:r>
              <a:rPr lang="en-US" sz="3600" i="1" dirty="0" smtClean="0">
                <a:latin typeface="Cambria Math"/>
              </a:rPr>
              <a:t>M</a:t>
            </a:r>
            <a:endParaRPr lang="en-US" sz="3600" dirty="0"/>
          </a:p>
          <a:p>
            <a:pPr>
              <a:buFontTx/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490496" y="3699748"/>
            <a:ext cx="41963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This step depends on choosing </a:t>
            </a:r>
            <a:r>
              <a:rPr lang="en-US" i="1" dirty="0" smtClean="0">
                <a:latin typeface="Cambria Math"/>
                <a:cs typeface="Cambria Math"/>
              </a:rPr>
              <a:t>e</a:t>
            </a:r>
            <a:r>
              <a:rPr lang="en-US" dirty="0" smtClean="0"/>
              <a:t> and </a:t>
            </a:r>
            <a:r>
              <a:rPr lang="en-US" i="1" dirty="0" smtClean="0">
                <a:latin typeface="Cambria Math"/>
                <a:cs typeface="Cambria Math"/>
              </a:rPr>
              <a:t>d</a:t>
            </a:r>
            <a:r>
              <a:rPr lang="en-US" dirty="0" smtClean="0"/>
              <a:t> to have this property: uses Fermat’s little theorem and Euler’s </a:t>
            </a:r>
            <a:r>
              <a:rPr lang="en-US" dirty="0" err="1"/>
              <a:t>T</a:t>
            </a:r>
            <a:r>
              <a:rPr lang="en-US" dirty="0" err="1" smtClean="0"/>
              <a:t>otient</a:t>
            </a:r>
            <a:r>
              <a:rPr lang="en-US" dirty="0" smtClean="0"/>
              <a:t> theorem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70930" y="3699748"/>
            <a:ext cx="419566" cy="212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428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52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Bonus: Works in Both Orders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0"/>
            <a:ext cx="8557812" cy="1387807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 smtClean="0">
                <a:latin typeface="Cambria Math"/>
              </a:rPr>
              <a:t>n</a:t>
            </a:r>
            <a:endParaRPr lang="en-US" sz="4400" dirty="0" smtClean="0">
              <a:latin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6489" y="2751445"/>
            <a:ext cx="69898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3600" i="1" dirty="0" err="1" smtClean="0">
                <a:latin typeface="Cambria Math"/>
              </a:rPr>
              <a:t>E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i="1" baseline="-25000" dirty="0" smtClean="0">
                <a:solidFill>
                  <a:srgbClr val="008000"/>
                </a:solidFill>
                <a:latin typeface="Cambria Math"/>
              </a:rPr>
              <a:t> </a:t>
            </a:r>
            <a:r>
              <a:rPr lang="en-US" sz="3600" dirty="0" smtClean="0">
                <a:latin typeface="Cambria Math"/>
              </a:rPr>
              <a:t>(</a:t>
            </a:r>
            <a:r>
              <a:rPr lang="en-US" sz="3600" i="1" dirty="0" err="1" smtClean="0">
                <a:latin typeface="Cambria Math"/>
              </a:rPr>
              <a:t>D</a:t>
            </a:r>
            <a:r>
              <a:rPr lang="en-US" sz="36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3600" dirty="0" smtClean="0">
                <a:latin typeface="Cambria Math"/>
              </a:rPr>
              <a:t>(</a:t>
            </a:r>
            <a:r>
              <a:rPr lang="en-US" sz="3600" i="1" dirty="0" smtClean="0">
                <a:latin typeface="Cambria Math"/>
              </a:rPr>
              <a:t>M </a:t>
            </a:r>
            <a:r>
              <a:rPr lang="en-US" sz="3600" dirty="0" smtClean="0">
                <a:latin typeface="Cambria Math"/>
              </a:rPr>
              <a:t>)) 	= (</a:t>
            </a:r>
            <a:r>
              <a:rPr lang="en-US" sz="3600" i="1" dirty="0" err="1" smtClean="0">
                <a:latin typeface="Cambria Math"/>
              </a:rPr>
              <a:t>M</a:t>
            </a:r>
            <a:r>
              <a:rPr lang="en-US" sz="3600" i="1" baseline="30000" dirty="0" err="1" smtClean="0">
                <a:solidFill>
                  <a:srgbClr val="008000"/>
                </a:solidFill>
                <a:latin typeface="Cambria Math"/>
              </a:rPr>
              <a:t>d</a:t>
            </a:r>
            <a:r>
              <a:rPr lang="en-US" sz="3600" i="1" baseline="30000" dirty="0" smtClean="0">
                <a:latin typeface="Cambria Math"/>
              </a:rPr>
              <a:t>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  <a:r>
              <a:rPr lang="en-US" sz="3600" dirty="0" smtClean="0">
                <a:latin typeface="Cambria Math"/>
              </a:rPr>
              <a:t>)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e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3600" dirty="0" smtClean="0">
                <a:latin typeface="Cambria Math"/>
              </a:rPr>
              <a:t>			    		= </a:t>
            </a:r>
            <a:r>
              <a:rPr lang="en-US" sz="3600" i="1" dirty="0" err="1" smtClean="0">
                <a:latin typeface="Cambria Math"/>
              </a:rPr>
              <a:t>M</a:t>
            </a:r>
            <a:r>
              <a:rPr lang="en-US" sz="3600" i="1" baseline="30000" dirty="0" err="1" smtClean="0">
                <a:solidFill>
                  <a:srgbClr val="FF0000"/>
                </a:solidFill>
                <a:latin typeface="Cambria Math"/>
              </a:rPr>
              <a:t>de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>
                <a:latin typeface="Cambria Math"/>
              </a:rPr>
              <a:t>n</a:t>
            </a:r>
            <a:r>
              <a:rPr lang="en-US" sz="3600" dirty="0">
                <a:latin typeface="Cambria Math"/>
              </a:rPr>
              <a:t>	</a:t>
            </a:r>
            <a:endParaRPr lang="en-US" sz="3600" dirty="0" smtClean="0">
              <a:latin typeface="Cambria Math"/>
            </a:endParaRPr>
          </a:p>
          <a:p>
            <a:r>
              <a:rPr lang="en-US" sz="3600" dirty="0" smtClean="0">
                <a:latin typeface="Cambria Math"/>
              </a:rPr>
              <a:t>					= </a:t>
            </a:r>
            <a:r>
              <a:rPr lang="en-US" sz="3600" i="1" dirty="0" smtClean="0">
                <a:latin typeface="Cambria Math"/>
              </a:rPr>
              <a:t>M</a:t>
            </a:r>
            <a:endParaRPr lang="en-US" sz="3600" dirty="0"/>
          </a:p>
          <a:p>
            <a:pPr>
              <a:buFontTx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999752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Providing </a:t>
            </a:r>
            <a:r>
              <a:rPr lang="en-US" b="1" dirty="0" smtClean="0"/>
              <a:t>Asymmetry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5142278" cy="3567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Need a function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ambria Math"/>
                <a:cs typeface="Cambria Math"/>
              </a:rPr>
              <a:t>f</a:t>
            </a:r>
            <a:r>
              <a:rPr lang="en-US" dirty="0" smtClean="0"/>
              <a:t>  that is:</a:t>
            </a:r>
          </a:p>
          <a:p>
            <a:pPr marL="0" indent="0">
              <a:buNone/>
            </a:pPr>
            <a:r>
              <a:rPr lang="en-US" b="1" dirty="0" smtClean="0"/>
              <a:t>Easy to compute: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/>
              <a:t>, </a:t>
            </a:r>
            <a:r>
              <a:rPr lang="en-US" sz="2800" b="1" dirty="0" smtClean="0"/>
              <a:t>easy</a:t>
            </a:r>
            <a:r>
              <a:rPr lang="en-US" sz="2800" dirty="0" smtClean="0"/>
              <a:t> to compute </a:t>
            </a:r>
            <a:r>
              <a:rPr lang="en-US" sz="2800" i="1" dirty="0" smtClean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endParaRPr lang="en-US" dirty="0" smtClean="0">
              <a:solidFill>
                <a:schemeClr val="accent6"/>
              </a:solidFill>
            </a:endParaRPr>
          </a:p>
          <a:p>
            <a:pPr marL="57150" indent="0">
              <a:buNone/>
            </a:pPr>
            <a:r>
              <a:rPr lang="en-US" b="1" dirty="0" smtClean="0"/>
              <a:t>Hard to invert:</a:t>
            </a:r>
            <a:r>
              <a:rPr lang="en-US" dirty="0" smtClean="0"/>
              <a:t> </a:t>
            </a:r>
          </a:p>
          <a:p>
            <a:pPr marL="5715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sz="2800" dirty="0" smtClean="0"/>
              <a:t>, </a:t>
            </a:r>
            <a:r>
              <a:rPr lang="en-US" sz="2800" b="1" dirty="0" smtClean="0"/>
              <a:t>hard</a:t>
            </a:r>
            <a:r>
              <a:rPr lang="en-US" sz="2800" dirty="0" smtClean="0"/>
              <a:t> </a:t>
            </a:r>
            <a:r>
              <a:rPr lang="en-US" sz="2800" dirty="0"/>
              <a:t>to compute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</a:p>
          <a:p>
            <a:pPr marL="57150" indent="0">
              <a:buNone/>
            </a:pPr>
            <a:r>
              <a:rPr lang="en-US" b="1" dirty="0" smtClean="0"/>
              <a:t>Has a </a:t>
            </a:r>
            <a:r>
              <a:rPr lang="en-US" b="1" dirty="0" smtClean="0">
                <a:solidFill>
                  <a:schemeClr val="accent5"/>
                </a:solidFill>
              </a:rPr>
              <a:t>trap-door</a:t>
            </a:r>
            <a:r>
              <a:rPr lang="en-US" b="1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given </a:t>
            </a:r>
            <a:r>
              <a:rPr lang="en-US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chemeClr val="accent5"/>
                </a:solidFill>
                <a:latin typeface="Cambria Math"/>
                <a:cs typeface="Cambria Math"/>
              </a:rPr>
              <a:t>t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r>
              <a:rPr lang="en-US" b="1" dirty="0" smtClean="0"/>
              <a:t>	easy</a:t>
            </a:r>
            <a:r>
              <a:rPr lang="en-US" dirty="0" smtClean="0"/>
              <a:t> </a:t>
            </a:r>
            <a:r>
              <a:rPr lang="en-US" dirty="0"/>
              <a:t>to compute 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439" t="14833" r="22525"/>
          <a:stretch/>
        </p:blipFill>
        <p:spPr>
          <a:xfrm>
            <a:off x="5257801" y="1173713"/>
            <a:ext cx="3772391" cy="316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741509" y="4146341"/>
            <a:ext cx="3623383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Does RSA satisfy these?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167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r>
              <a:rPr lang="en-US" b="1" dirty="0" smtClean="0"/>
              <a:t>Confidentiality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451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366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>
            <a:off x="3446115" y="300328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1927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63866" y="260099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>
            <a:off x="1558125" y="3003284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44990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>
            <a:off x="6805266" y="300328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653750" y="311605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8120" y="1319247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503111" y="3558900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2796525" y="3349375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829478" y="3524425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119466" y="334618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4742096" y="1769997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32960" y="1811404"/>
            <a:ext cx="3203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Sends confidential messages to Bob using his public key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04800" y="4194307"/>
            <a:ext cx="85344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~</a:t>
            </a:r>
            <a:r>
              <a:rPr lang="en-US" sz="2400" dirty="0" smtClean="0"/>
              <a:t>10000</a:t>
            </a:r>
            <a:r>
              <a:rPr lang="en-US" sz="2400" i="1" dirty="0" smtClean="0"/>
              <a:t>x</a:t>
            </a:r>
            <a:r>
              <a:rPr lang="en-US" sz="2400" dirty="0" smtClean="0"/>
              <a:t> slower than AES! Only use when asymmetry is needed.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2340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1114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br>
              <a:rPr lang="en-US" dirty="0" smtClean="0"/>
            </a:br>
            <a:r>
              <a:rPr lang="en-US" b="1" dirty="0" smtClean="0"/>
              <a:t>Signatures?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451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366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1927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63866" y="260099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44990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653750" y="311605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8120" y="1319247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503111" y="3558900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2796525" y="3349375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829478" y="3524425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119466" y="334618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4742096" y="1769997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32960" y="1811404"/>
            <a:ext cx="3203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Sends confidential messages to Bob using his public key</a:t>
            </a:r>
            <a:endParaRPr lang="en-US" sz="2000" dirty="0"/>
          </a:p>
        </p:txBody>
      </p:sp>
      <p:cxnSp>
        <p:nvCxnSpPr>
          <p:cNvPr id="22" name="AutoShape 5"/>
          <p:cNvCxnSpPr>
            <a:cxnSpLocks noChangeShapeType="1"/>
          </p:cNvCxnSpPr>
          <p:nvPr/>
        </p:nvCxnSpPr>
        <p:spPr bwMode="auto">
          <a:xfrm>
            <a:off x="3446115" y="300328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AutoShape 8"/>
          <p:cNvCxnSpPr>
            <a:cxnSpLocks noChangeShapeType="1"/>
          </p:cNvCxnSpPr>
          <p:nvPr/>
        </p:nvCxnSpPr>
        <p:spPr bwMode="auto">
          <a:xfrm>
            <a:off x="1558125" y="3003284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AutoShape 10"/>
          <p:cNvCxnSpPr>
            <a:cxnSpLocks noChangeShapeType="1"/>
          </p:cNvCxnSpPr>
          <p:nvPr/>
        </p:nvCxnSpPr>
        <p:spPr bwMode="auto">
          <a:xfrm>
            <a:off x="6805266" y="300328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9836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r>
              <a:rPr lang="en-US" b="1" dirty="0" smtClean="0">
                <a:solidFill>
                  <a:srgbClr val="660066"/>
                </a:solidFill>
              </a:rPr>
              <a:t>Signatures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8215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64130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3653752" y="3121873"/>
            <a:ext cx="1987550" cy="0"/>
          </a:xfrm>
          <a:prstGeom prst="straightConnector1">
            <a:avLst/>
          </a:prstGeom>
          <a:noFill/>
          <a:ln w="28575" cmpd="sng">
            <a:solidFill>
              <a:srgbClr val="E46C0A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64837" y="2750349"/>
            <a:ext cx="11208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Verified </a:t>
            </a:r>
          </a:p>
          <a:p>
            <a:pPr algn="ctr"/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34004" y="2702017"/>
            <a:ext cx="18902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C0A"/>
                </a:solidFill>
              </a:rPr>
              <a:t>Signed Message</a:t>
            </a:r>
            <a:endParaRPr lang="en-US" sz="2000" b="1" dirty="0">
              <a:solidFill>
                <a:srgbClr val="E46C0A"/>
              </a:solidFill>
            </a:endParaRP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 flipH="1">
            <a:off x="1765762" y="3121873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352627" y="2922356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 flipH="1">
            <a:off x="7012903" y="3121873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861387" y="3234640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710748" y="3677489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3004162" y="3467964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6037115" y="3643014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327103" y="3464773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742096" y="1808075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2282152" y="1320887"/>
            <a:ext cx="116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Anyone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785657" y="1808075"/>
            <a:ext cx="2288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Get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 </a:t>
            </a:r>
            <a:r>
              <a:rPr lang="en-US" sz="2400" dirty="0" smtClean="0"/>
              <a:t>from trusted provider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70806"/>
            <a:ext cx="9243450" cy="60729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763" y="2037196"/>
            <a:ext cx="5110562" cy="85725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Can we make money yet?</a:t>
            </a:r>
            <a:endParaRPr lang="en-US" sz="6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Owning a 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03" y="1524000"/>
            <a:ext cx="2168129" cy="21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4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creen Shot 2015-01-13 at 7.56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7" y="65968"/>
            <a:ext cx="7991464" cy="495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617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 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72" y="2921000"/>
            <a:ext cx="1270661" cy="127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872" y="2921000"/>
            <a:ext cx="1270661" cy="12706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06800" y="3348897"/>
            <a:ext cx="1981200" cy="414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00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Rich!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97" y="2237448"/>
            <a:ext cx="1270661" cy="127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63" y="3642582"/>
            <a:ext cx="1270661" cy="1270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63" y="2301940"/>
            <a:ext cx="1270661" cy="1270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63" y="1015008"/>
            <a:ext cx="1270661" cy="127066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509766">
            <a:off x="1642157" y="3422979"/>
            <a:ext cx="2314492" cy="2992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790292" y="2703446"/>
            <a:ext cx="2064871" cy="2416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0462595">
            <a:off x="1681457" y="2018982"/>
            <a:ext cx="2234205" cy="3305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38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Achieving </a:t>
            </a:r>
            <a:r>
              <a:rPr lang="en-US" b="1" dirty="0"/>
              <a:t>s</a:t>
            </a:r>
            <a:r>
              <a:rPr lang="en-US" b="1" dirty="0" smtClean="0"/>
              <a:t>carcity</a:t>
            </a:r>
            <a:r>
              <a:rPr lang="en-US" dirty="0" smtClean="0"/>
              <a:t> is a hard problem!</a:t>
            </a:r>
          </a:p>
          <a:p>
            <a:endParaRPr lang="en-US" dirty="0"/>
          </a:p>
          <a:p>
            <a:r>
              <a:rPr lang="en-US" dirty="0" smtClean="0"/>
              <a:t>No class Monday (Martin Luther King Day)</a:t>
            </a:r>
          </a:p>
          <a:p>
            <a:r>
              <a:rPr lang="en-US" dirty="0" smtClean="0"/>
              <a:t>See notes for readings</a:t>
            </a:r>
          </a:p>
          <a:p>
            <a:r>
              <a:rPr lang="en-US" dirty="0" smtClean="0"/>
              <a:t>Project 1 will be posted in a few days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Contributed 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1" y="3943387"/>
            <a:ext cx="4291140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Submitting </a:t>
            </a:r>
            <a:r>
              <a:rPr lang="en-US" dirty="0" err="1" smtClean="0"/>
              <a:t>google</a:t>
            </a:r>
            <a:r>
              <a:rPr lang="en-US" dirty="0" smtClean="0"/>
              <a:t> forms is a silly way to have a discussion</a:t>
            </a:r>
            <a:r>
              <a:rPr lang="en-US" dirty="0" smtClean="0"/>
              <a:t>! We’ll </a:t>
            </a:r>
            <a:r>
              <a:rPr lang="en-US" dirty="0" smtClean="0"/>
              <a:t>have a course discussion forum set up by next week…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253856"/>
            <a:ext cx="361025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“The </a:t>
            </a:r>
            <a:r>
              <a:rPr lang="en-US" dirty="0"/>
              <a:t>enigmatic </a:t>
            </a:r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Nakamoto</a:t>
            </a:r>
            <a:r>
              <a:rPr lang="en-US" dirty="0"/>
              <a:t> designed the system to keep everybody honest</a:t>
            </a:r>
            <a:r>
              <a:rPr lang="en-US" dirty="0" smtClean="0"/>
              <a:t>.” </a:t>
            </a:r>
          </a:p>
          <a:p>
            <a:r>
              <a:rPr lang="en-US" dirty="0" smtClean="0"/>
              <a:t>(Tara Raj, </a:t>
            </a:r>
            <a:r>
              <a:rPr lang="en-US" dirty="0"/>
              <a:t>Jake </a:t>
            </a:r>
            <a:r>
              <a:rPr lang="en-US" dirty="0" smtClean="0"/>
              <a:t>Rosenberg)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6800" y="1277945"/>
            <a:ext cx="381000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/>
              <a:t>B</a:t>
            </a:r>
            <a:r>
              <a:rPr lang="en-US" dirty="0" err="1" smtClean="0"/>
              <a:t>itcoins</a:t>
            </a:r>
            <a:r>
              <a:rPr lang="en-US" dirty="0" smtClean="0"/>
              <a:t> </a:t>
            </a:r>
            <a:r>
              <a:rPr lang="en-US" dirty="0"/>
              <a:t>have three useful qualities in a currency: they are hard to earn, limited in supply and easy to verify</a:t>
            </a:r>
            <a:r>
              <a:rPr lang="en-US" dirty="0" smtClean="0"/>
              <a:t>.” </a:t>
            </a:r>
          </a:p>
          <a:p>
            <a:r>
              <a:rPr lang="en-US" dirty="0" smtClean="0"/>
              <a:t>(</a:t>
            </a:r>
            <a:r>
              <a:rPr lang="en-US" dirty="0"/>
              <a:t>Jake </a:t>
            </a:r>
            <a:r>
              <a:rPr lang="en-US" dirty="0" err="1" smtClean="0"/>
              <a:t>Shankman</a:t>
            </a:r>
            <a:r>
              <a:rPr lang="en-US" dirty="0" smtClean="0"/>
              <a:t>, </a:t>
            </a:r>
            <a:r>
              <a:rPr lang="en-US" dirty="0"/>
              <a:t>Kevin Hoffman</a:t>
            </a:r>
            <a:r>
              <a:rPr lang="en-US" dirty="0"/>
              <a:t> 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510" y="2696140"/>
            <a:ext cx="3908356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“A </a:t>
            </a:r>
            <a:r>
              <a:rPr lang="en-US" dirty="0"/>
              <a:t>more fundamental worry is that digital-currency mining, like other sorts of mining, has environmental costs: all that number-crunching uses a lot of electricity, and not all of it comes from renewable </a:t>
            </a:r>
            <a:r>
              <a:rPr lang="en-US" dirty="0" smtClean="0"/>
              <a:t>sources…” </a:t>
            </a:r>
          </a:p>
          <a:p>
            <a:r>
              <a:rPr lang="en-US" dirty="0" smtClean="0"/>
              <a:t>(</a:t>
            </a:r>
            <a:r>
              <a:rPr lang="en-US" dirty="0"/>
              <a:t>Samuel </a:t>
            </a:r>
            <a:r>
              <a:rPr lang="en-US" dirty="0" err="1" smtClean="0"/>
              <a:t>Abbate</a:t>
            </a:r>
            <a:r>
              <a:rPr lang="en-US" dirty="0" smtClean="0"/>
              <a:t>, Elizabeth </a:t>
            </a:r>
            <a:r>
              <a:rPr lang="en-US" dirty="0" err="1" smtClean="0"/>
              <a:t>Kukla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2651137"/>
            <a:ext cx="429114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“He </a:t>
            </a:r>
            <a:r>
              <a:rPr lang="en-US" dirty="0"/>
              <a:t>even worries that a hostile government might seize control of the </a:t>
            </a:r>
            <a:r>
              <a:rPr lang="en-US" dirty="0" err="1"/>
              <a:t>bitcoin</a:t>
            </a:r>
            <a:r>
              <a:rPr lang="en-US" dirty="0"/>
              <a:t> system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(</a:t>
            </a:r>
            <a:r>
              <a:rPr lang="en-US" dirty="0"/>
              <a:t>Richard </a:t>
            </a:r>
            <a:r>
              <a:rPr lang="en-US" dirty="0" err="1" smtClean="0"/>
              <a:t>Serpe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7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Shot 2015-01-13 at 7.34.39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667" y="150977"/>
            <a:ext cx="7332133" cy="48901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045" y="3995962"/>
            <a:ext cx="593451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Downloading entire </a:t>
            </a:r>
            <a:r>
              <a:rPr lang="en-US" dirty="0" err="1" smtClean="0"/>
              <a:t>blockchain</a:t>
            </a:r>
            <a:r>
              <a:rPr lang="en-US" dirty="0" smtClean="0"/>
              <a:t> (~20GB)…takes several days…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1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Currency is a </a:t>
            </a:r>
            <a:r>
              <a:rPr lang="en-US" b="1" i="1" dirty="0" smtClean="0"/>
              <a:t>medium of exchange</a:t>
            </a:r>
          </a:p>
          <a:p>
            <a:pPr marL="0" indent="0">
              <a:buNone/>
            </a:pPr>
            <a:r>
              <a:rPr lang="en-US" dirty="0" smtClean="0"/>
              <a:t>At a minimum, must be:</a:t>
            </a:r>
          </a:p>
          <a:p>
            <a:pPr marL="457200" lvl="1" indent="0">
              <a:buNone/>
            </a:pPr>
            <a:r>
              <a:rPr lang="en-US" b="1" i="1" dirty="0" smtClean="0"/>
              <a:t>transferable</a:t>
            </a:r>
            <a:r>
              <a:rPr lang="en-US" dirty="0" smtClean="0"/>
              <a:t> – can be exchanged</a:t>
            </a:r>
          </a:p>
          <a:p>
            <a:pPr marL="457200" lvl="1" indent="0">
              <a:buNone/>
            </a:pPr>
            <a:r>
              <a:rPr lang="en-US" b="1" i="1" dirty="0" smtClean="0"/>
              <a:t>scarce</a:t>
            </a:r>
            <a:r>
              <a:rPr lang="en-US" dirty="0" smtClean="0"/>
              <a:t> – limited 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2557" y="3949878"/>
            <a:ext cx="8066481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Can we make something scarce and transferable with just bits?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120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3662</TotalTime>
  <Words>2383</Words>
  <Application>Microsoft Macintosh PowerPoint</Application>
  <PresentationFormat>On-screen Show (16:9)</PresentationFormat>
  <Paragraphs>511</Paragraphs>
  <Slides>62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Goal for Today</vt:lpstr>
      <vt:lpstr>Comments about  “Magic of Mining”</vt:lpstr>
      <vt:lpstr>PowerPoint Presentation</vt:lpstr>
      <vt:lpstr>PowerPoint Presentation</vt:lpstr>
      <vt:lpstr>PowerPoint Presentation</vt:lpstr>
      <vt:lpstr>Selected Contributed Comments</vt:lpstr>
      <vt:lpstr>PowerPoint Presentation</vt:lpstr>
      <vt:lpstr>Recap</vt:lpstr>
      <vt:lpstr>How can someone own something made of bits? </vt:lpstr>
      <vt:lpstr>How can someone own anything easily reproduced? </vt:lpstr>
      <vt:lpstr>PowerPoint Presentation</vt:lpstr>
      <vt:lpstr>PowerPoint Presentation</vt:lpstr>
      <vt:lpstr>PowerPoint Presentation</vt:lpstr>
      <vt:lpstr>US Copyright Law</vt:lpstr>
      <vt:lpstr>How can someone own something made of bits without an army helping? </vt:lpstr>
      <vt:lpstr>Cryptography</vt:lpstr>
      <vt:lpstr>What is cryptology?</vt:lpstr>
      <vt:lpstr>PowerPoint Presentation</vt:lpstr>
      <vt:lpstr>Introductions</vt:lpstr>
      <vt:lpstr>Active Attacker</vt:lpstr>
      <vt:lpstr>Message Cryptosystem</vt:lpstr>
      <vt:lpstr>PowerPoint Presentation</vt:lpstr>
      <vt:lpstr>Message Cryptosystem</vt:lpstr>
      <vt:lpstr>Kerckhoff’s Principle</vt:lpstr>
      <vt:lpstr>PowerPoint Presentation</vt:lpstr>
      <vt:lpstr>(Keyed) Symmetric Cryptosystem</vt:lpstr>
      <vt:lpstr>Jefferson’s Wheel Cipher</vt:lpstr>
      <vt:lpstr>Jefferson’s Wheel Cipher</vt:lpstr>
      <vt:lpstr>Should it be “TJ’s Principle”?</vt:lpstr>
      <vt:lpstr>PowerPoint Presentation</vt:lpstr>
      <vt:lpstr>Key Space</vt:lpstr>
      <vt:lpstr>Brute Force Attack</vt:lpstr>
      <vt:lpstr>Brute Force Attack</vt:lpstr>
      <vt:lpstr>(Im)Practicality of Brute Force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symmetric cryptosystems to own bits? </vt:lpstr>
      <vt:lpstr>Asymmetric Cryptography</vt:lpstr>
      <vt:lpstr>Asymmetry Required</vt:lpstr>
      <vt:lpstr>Asymmetric Cryptosystem</vt:lpstr>
      <vt:lpstr>Asymmetric Cryptosystem (with Kerckhoffs’ Principle)</vt:lpstr>
      <vt:lpstr>Providing Asymmetry</vt:lpstr>
      <vt:lpstr>PowerPoint Presentation</vt:lpstr>
      <vt:lpstr>RSA Cryptosystem</vt:lpstr>
      <vt:lpstr>Correctness of RSA</vt:lpstr>
      <vt:lpstr>Correctness of RSA</vt:lpstr>
      <vt:lpstr>Bonus: Works in Both Orders</vt:lpstr>
      <vt:lpstr>Providing Asymmetry</vt:lpstr>
      <vt:lpstr>Using Asymmetric Crypto: Confidentiality</vt:lpstr>
      <vt:lpstr>Using Asymmetric Crypto:  Signatures?</vt:lpstr>
      <vt:lpstr>Using Asymmetric Crypto: Signatures</vt:lpstr>
      <vt:lpstr>Can we make money yet?</vt:lpstr>
      <vt:lpstr>Owning a Coin</vt:lpstr>
      <vt:lpstr>Transferring a Coin</vt:lpstr>
      <vt:lpstr>Getting Rich!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62</cp:revision>
  <cp:lastPrinted>2015-01-14T18:38:51Z</cp:lastPrinted>
  <dcterms:created xsi:type="dcterms:W3CDTF">2015-01-10T23:57:16Z</dcterms:created>
  <dcterms:modified xsi:type="dcterms:W3CDTF">2015-01-14T18:51:14Z</dcterms:modified>
</cp:coreProperties>
</file>